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9"/>
  </p:notesMasterIdLst>
  <p:handoutMasterIdLst>
    <p:handoutMasterId r:id="rId60"/>
  </p:handoutMasterIdLst>
  <p:sldIdLst>
    <p:sldId id="335" r:id="rId2"/>
    <p:sldId id="273" r:id="rId3"/>
    <p:sldId id="274" r:id="rId4"/>
    <p:sldId id="275" r:id="rId5"/>
    <p:sldId id="276" r:id="rId6"/>
    <p:sldId id="277" r:id="rId7"/>
    <p:sldId id="331" r:id="rId8"/>
    <p:sldId id="278" r:id="rId9"/>
    <p:sldId id="279" r:id="rId10"/>
    <p:sldId id="280" r:id="rId11"/>
    <p:sldId id="281" r:id="rId12"/>
    <p:sldId id="282" r:id="rId13"/>
    <p:sldId id="283" r:id="rId14"/>
    <p:sldId id="332" r:id="rId15"/>
    <p:sldId id="284" r:id="rId16"/>
    <p:sldId id="285" r:id="rId17"/>
    <p:sldId id="286" r:id="rId18"/>
    <p:sldId id="287" r:id="rId19"/>
    <p:sldId id="288" r:id="rId20"/>
    <p:sldId id="333"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 id="313" r:id="rId46"/>
    <p:sldId id="314" r:id="rId47"/>
    <p:sldId id="316" r:id="rId48"/>
    <p:sldId id="321" r:id="rId49"/>
    <p:sldId id="317" r:id="rId50"/>
    <p:sldId id="318" r:id="rId51"/>
    <p:sldId id="336" r:id="rId52"/>
    <p:sldId id="319" r:id="rId53"/>
    <p:sldId id="320" r:id="rId54"/>
    <p:sldId id="322" r:id="rId55"/>
    <p:sldId id="325" r:id="rId56"/>
    <p:sldId id="323" r:id="rId57"/>
    <p:sldId id="324" r:id="rId58"/>
  </p:sldIdLst>
  <p:sldSz cx="9144000" cy="6858000" type="screen4x3"/>
  <p:notesSz cx="7086600" cy="9372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59" autoAdjust="0"/>
    <p:restoredTop sz="94660"/>
  </p:normalViewPr>
  <p:slideViewPr>
    <p:cSldViewPr>
      <p:cViewPr varScale="1">
        <p:scale>
          <a:sx n="64" d="100"/>
          <a:sy n="64" d="100"/>
        </p:scale>
        <p:origin x="-1118"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vl1pPr>
          </a:lstStyle>
          <a:p>
            <a:endParaRPr lang="en-US"/>
          </a:p>
        </p:txBody>
      </p:sp>
      <p:sp>
        <p:nvSpPr>
          <p:cNvPr id="3" name="Date Placeholder 2"/>
          <p:cNvSpPr>
            <a:spLocks noGrp="1"/>
          </p:cNvSpPr>
          <p:nvPr>
            <p:ph type="dt" sz="quarter" idx="1"/>
          </p:nvPr>
        </p:nvSpPr>
        <p:spPr>
          <a:xfrm>
            <a:off x="4014100" y="0"/>
            <a:ext cx="3070860" cy="468630"/>
          </a:xfrm>
          <a:prstGeom prst="rect">
            <a:avLst/>
          </a:prstGeom>
        </p:spPr>
        <p:txBody>
          <a:bodyPr vert="horz" lIns="94046" tIns="47023" rIns="94046" bIns="47023" rtlCol="0"/>
          <a:lstStyle>
            <a:lvl1pPr algn="r">
              <a:defRPr sz="1200"/>
            </a:lvl1pPr>
          </a:lstStyle>
          <a:p>
            <a:fld id="{DC18E70B-EDE2-479C-89F6-BA09D0726DF4}" type="datetimeFigureOut">
              <a:rPr lang="en-US" smtClean="0"/>
              <a:pPr/>
              <a:t>12/3/2012</a:t>
            </a:fld>
            <a:endParaRPr lang="en-US"/>
          </a:p>
        </p:txBody>
      </p:sp>
      <p:sp>
        <p:nvSpPr>
          <p:cNvPr id="4" name="Footer Placeholder 3"/>
          <p:cNvSpPr>
            <a:spLocks noGrp="1"/>
          </p:cNvSpPr>
          <p:nvPr>
            <p:ph type="ftr" sz="quarter" idx="2"/>
          </p:nvPr>
        </p:nvSpPr>
        <p:spPr>
          <a:xfrm>
            <a:off x="0" y="8902343"/>
            <a:ext cx="3070860" cy="468630"/>
          </a:xfrm>
          <a:prstGeom prst="rect">
            <a:avLst/>
          </a:prstGeom>
        </p:spPr>
        <p:txBody>
          <a:bodyPr vert="horz" lIns="94046" tIns="47023" rIns="94046" bIns="47023" rtlCol="0" anchor="b"/>
          <a:lstStyle>
            <a:lvl1pPr algn="l">
              <a:defRPr sz="1200"/>
            </a:lvl1pPr>
          </a:lstStyle>
          <a:p>
            <a:endParaRPr lang="en-US"/>
          </a:p>
        </p:txBody>
      </p:sp>
      <p:sp>
        <p:nvSpPr>
          <p:cNvPr id="5" name="Slide Number Placeholder 4"/>
          <p:cNvSpPr>
            <a:spLocks noGrp="1"/>
          </p:cNvSpPr>
          <p:nvPr>
            <p:ph type="sldNum" sz="quarter" idx="3"/>
          </p:nvPr>
        </p:nvSpPr>
        <p:spPr>
          <a:xfrm>
            <a:off x="4014100" y="8902343"/>
            <a:ext cx="3070860" cy="468630"/>
          </a:xfrm>
          <a:prstGeom prst="rect">
            <a:avLst/>
          </a:prstGeom>
        </p:spPr>
        <p:txBody>
          <a:bodyPr vert="horz" lIns="94046" tIns="47023" rIns="94046" bIns="47023" rtlCol="0" anchor="b"/>
          <a:lstStyle>
            <a:lvl1pPr algn="r">
              <a:defRPr sz="1200"/>
            </a:lvl1pPr>
          </a:lstStyle>
          <a:p>
            <a:fld id="{38B9594E-1EC2-496E-930A-1E83114D658D}"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vl1pPr>
          </a:lstStyle>
          <a:p>
            <a:endParaRPr lang="en-US"/>
          </a:p>
        </p:txBody>
      </p:sp>
      <p:sp>
        <p:nvSpPr>
          <p:cNvPr id="3" name="Date Placeholder 2"/>
          <p:cNvSpPr>
            <a:spLocks noGrp="1"/>
          </p:cNvSpPr>
          <p:nvPr>
            <p:ph type="dt" idx="1"/>
          </p:nvPr>
        </p:nvSpPr>
        <p:spPr>
          <a:xfrm>
            <a:off x="4014100" y="0"/>
            <a:ext cx="3070860" cy="468630"/>
          </a:xfrm>
          <a:prstGeom prst="rect">
            <a:avLst/>
          </a:prstGeom>
        </p:spPr>
        <p:txBody>
          <a:bodyPr vert="horz" lIns="94046" tIns="47023" rIns="94046" bIns="47023" rtlCol="0"/>
          <a:lstStyle>
            <a:lvl1pPr algn="r">
              <a:defRPr sz="1200"/>
            </a:lvl1pPr>
          </a:lstStyle>
          <a:p>
            <a:fld id="{6108BC70-6983-4CA7-8F8C-801FD3608A6C}" type="datetimeFigureOut">
              <a:rPr lang="en-US" smtClean="0"/>
              <a:pPr/>
              <a:t>12/3/2012</a:t>
            </a:fld>
            <a:endParaRPr lang="en-US"/>
          </a:p>
        </p:txBody>
      </p:sp>
      <p:sp>
        <p:nvSpPr>
          <p:cNvPr id="4" name="Slide Image Placeholder 3"/>
          <p:cNvSpPr>
            <a:spLocks noGrp="1" noRot="1" noChangeAspect="1"/>
          </p:cNvSpPr>
          <p:nvPr>
            <p:ph type="sldImg" idx="2"/>
          </p:nvPr>
        </p:nvSpPr>
        <p:spPr>
          <a:xfrm>
            <a:off x="1200150" y="703263"/>
            <a:ext cx="4686300" cy="3514725"/>
          </a:xfrm>
          <a:prstGeom prst="rect">
            <a:avLst/>
          </a:prstGeom>
          <a:noFill/>
          <a:ln w="12700">
            <a:solidFill>
              <a:prstClr val="black"/>
            </a:solidFill>
          </a:ln>
        </p:spPr>
        <p:txBody>
          <a:bodyPr vert="horz" lIns="94046" tIns="47023" rIns="94046" bIns="47023" rtlCol="0" anchor="ctr"/>
          <a:lstStyle/>
          <a:p>
            <a:endParaRPr lang="en-US"/>
          </a:p>
        </p:txBody>
      </p:sp>
      <p:sp>
        <p:nvSpPr>
          <p:cNvPr id="5" name="Notes Placeholder 4"/>
          <p:cNvSpPr>
            <a:spLocks noGrp="1"/>
          </p:cNvSpPr>
          <p:nvPr>
            <p:ph type="body" sz="quarter" idx="3"/>
          </p:nvPr>
        </p:nvSpPr>
        <p:spPr>
          <a:xfrm>
            <a:off x="708660" y="4451985"/>
            <a:ext cx="5669280" cy="4217670"/>
          </a:xfrm>
          <a:prstGeom prst="rect">
            <a:avLst/>
          </a:prstGeom>
        </p:spPr>
        <p:txBody>
          <a:bodyPr vert="horz" lIns="94046" tIns="47023" rIns="94046" bIns="4702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02343"/>
            <a:ext cx="3070860" cy="468630"/>
          </a:xfrm>
          <a:prstGeom prst="rect">
            <a:avLst/>
          </a:prstGeom>
        </p:spPr>
        <p:txBody>
          <a:bodyPr vert="horz" lIns="94046" tIns="47023" rIns="94046" bIns="47023" rtlCol="0" anchor="b"/>
          <a:lstStyle>
            <a:lvl1pPr algn="l">
              <a:defRPr sz="1200"/>
            </a:lvl1pPr>
          </a:lstStyle>
          <a:p>
            <a:endParaRPr lang="en-US"/>
          </a:p>
        </p:txBody>
      </p:sp>
      <p:sp>
        <p:nvSpPr>
          <p:cNvPr id="7" name="Slide Number Placeholder 6"/>
          <p:cNvSpPr>
            <a:spLocks noGrp="1"/>
          </p:cNvSpPr>
          <p:nvPr>
            <p:ph type="sldNum" sz="quarter" idx="5"/>
          </p:nvPr>
        </p:nvSpPr>
        <p:spPr>
          <a:xfrm>
            <a:off x="4014100" y="8902343"/>
            <a:ext cx="3070860" cy="468630"/>
          </a:xfrm>
          <a:prstGeom prst="rect">
            <a:avLst/>
          </a:prstGeom>
        </p:spPr>
        <p:txBody>
          <a:bodyPr vert="horz" lIns="94046" tIns="47023" rIns="94046" bIns="47023" rtlCol="0" anchor="b"/>
          <a:lstStyle>
            <a:lvl1pPr algn="r">
              <a:defRPr sz="1200"/>
            </a:lvl1pPr>
          </a:lstStyle>
          <a:p>
            <a:fld id="{5C5801F0-BDEF-4599-B633-70DDD4785CE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These windows can be resized. </a:t>
            </a:r>
          </a:p>
          <a:p>
            <a:endParaRPr lang="en-US" dirty="0"/>
          </a:p>
        </p:txBody>
      </p:sp>
      <p:sp>
        <p:nvSpPr>
          <p:cNvPr id="4" name="Slide Number Placeholder 3"/>
          <p:cNvSpPr>
            <a:spLocks noGrp="1"/>
          </p:cNvSpPr>
          <p:nvPr>
            <p:ph type="sldNum" sz="quarter" idx="10"/>
          </p:nvPr>
        </p:nvSpPr>
        <p:spPr/>
        <p:txBody>
          <a:bodyPr/>
          <a:lstStyle/>
          <a:p>
            <a:fld id="{5C5801F0-BDEF-4599-B633-70DDD4785CEE}" type="slidenum">
              <a:rPr lang="en-US" smtClean="0"/>
              <a:pPr/>
              <a:t>27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Microsoft Mike, Sample TTS, Heather,</a:t>
            </a:r>
            <a:r>
              <a:rPr lang="en-US" baseline="0" dirty="0" smtClean="0"/>
              <a:t> and Ryan (the last 2 are only available if you downloaded the </a:t>
            </a:r>
            <a:r>
              <a:rPr lang="en-US" baseline="0" dirty="0" err="1" smtClean="0"/>
              <a:t>Acapela</a:t>
            </a:r>
            <a:r>
              <a:rPr lang="en-US" baseline="0" dirty="0" smtClean="0"/>
              <a:t> voices)</a:t>
            </a:r>
            <a:endParaRPr lang="en-US" dirty="0"/>
          </a:p>
        </p:txBody>
      </p:sp>
      <p:sp>
        <p:nvSpPr>
          <p:cNvPr id="4" name="Slide Number Placeholder 3"/>
          <p:cNvSpPr>
            <a:spLocks noGrp="1"/>
          </p:cNvSpPr>
          <p:nvPr>
            <p:ph type="sldNum" sz="quarter" idx="10"/>
          </p:nvPr>
        </p:nvSpPr>
        <p:spPr/>
        <p:txBody>
          <a:bodyPr/>
          <a:lstStyle/>
          <a:p>
            <a:fld id="{5C5801F0-BDEF-4599-B633-70DDD4785CE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kumimoji="0" lang="en-US" sz="1200" b="0" i="0" u="none" strike="noStrike" cap="none" normalizeH="0" baseline="0" dirty="0" smtClean="0">
                <a:ln>
                  <a:noFill/>
                </a:ln>
                <a:solidFill>
                  <a:schemeClr val="tx1"/>
                </a:solidFill>
                <a:effectLst/>
                <a:ea typeface="Calibri" pitchFamily="34" charset="0"/>
                <a:cs typeface="Times New Roman" pitchFamily="18" charset="0"/>
              </a:rPr>
              <a:t>but it can also be used to access public domain material and open educational resources.</a:t>
            </a:r>
            <a:r>
              <a:rPr kumimoji="0" lang="en-US" sz="1200" b="0" i="0" u="none" strike="noStrike" cap="none" normalizeH="0" baseline="0" dirty="0" smtClean="0">
                <a:ln>
                  <a:noFill/>
                </a:ln>
                <a:solidFill>
                  <a:schemeClr val="tx1"/>
                </a:solidFill>
                <a:effectLst/>
                <a:cs typeface="Arial" pitchFamily="34" charset="0"/>
              </a:rPr>
              <a:t> </a:t>
            </a:r>
            <a:endParaRPr lang="en-US" dirty="0"/>
          </a:p>
        </p:txBody>
      </p:sp>
      <p:sp>
        <p:nvSpPr>
          <p:cNvPr id="4" name="Slide Number Placeholder 3"/>
          <p:cNvSpPr>
            <a:spLocks noGrp="1"/>
          </p:cNvSpPr>
          <p:nvPr>
            <p:ph type="sldNum" sz="quarter" idx="10"/>
          </p:nvPr>
        </p:nvSpPr>
        <p:spPr/>
        <p:txBody>
          <a:bodyPr/>
          <a:lstStyle/>
          <a:p>
            <a:fld id="{5C5801F0-BDEF-4599-B633-70DDD4785CEE}" type="slidenum">
              <a:rPr lang="en-US" smtClean="0"/>
              <a:pPr/>
              <a:t>43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i="0" u="none" strike="noStrike" cap="none" normalizeH="0" baseline="0" dirty="0" smtClean="0">
                <a:ln>
                  <a:noFill/>
                </a:ln>
                <a:solidFill>
                  <a:schemeClr val="tx1"/>
                </a:solidFill>
                <a:effectLst/>
                <a:ea typeface="Times New Roman" pitchFamily="18" charset="0"/>
                <a:cs typeface="Arial" pitchFamily="34" charset="0"/>
              </a:rPr>
              <a:t>You also have access to your organization member list here, after  you sign in to your account.</a:t>
            </a:r>
            <a:endParaRPr kumimoji="0" lang="en-US" sz="1200" i="0" u="none" strike="noStrike" cap="none" normalizeH="0" baseline="0" dirty="0" smtClean="0">
              <a:ln>
                <a:noFill/>
              </a:ln>
              <a:solidFill>
                <a:schemeClr val="tx1"/>
              </a:solidFill>
              <a:effectLst/>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5C5801F0-BDEF-4599-B633-70DDD4785CEE}" type="slidenum">
              <a:rPr lang="en-US" smtClean="0"/>
              <a:pPr/>
              <a:t>44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Blip>
                <a:blip r:embed="rId3"/>
              </a:buBlip>
            </a:pPr>
            <a:r>
              <a:rPr lang="en-US" sz="1200" dirty="0" smtClean="0"/>
              <a:t>I am going to log into my demo account and download a demo version of The Rocket Boys of NIH.</a:t>
            </a:r>
          </a:p>
          <a:p>
            <a:pPr>
              <a:buBlip>
                <a:blip r:embed="rId3"/>
              </a:buBlip>
            </a:pPr>
            <a:r>
              <a:rPr lang="en-US" sz="1200" dirty="0" smtClean="0"/>
              <a:t>I will search for it by title and select that specific file for Cheri Berry.</a:t>
            </a:r>
          </a:p>
        </p:txBody>
      </p:sp>
      <p:sp>
        <p:nvSpPr>
          <p:cNvPr id="4" name="Slide Number Placeholder 3"/>
          <p:cNvSpPr>
            <a:spLocks noGrp="1"/>
          </p:cNvSpPr>
          <p:nvPr>
            <p:ph type="sldNum" sz="quarter" idx="10"/>
          </p:nvPr>
        </p:nvSpPr>
        <p:spPr/>
        <p:txBody>
          <a:bodyPr/>
          <a:lstStyle/>
          <a:p>
            <a:fld id="{5C5801F0-BDEF-4599-B633-70DDD4785CEE}" type="slidenum">
              <a:rPr lang="en-US" smtClean="0"/>
              <a:pPr/>
              <a:t>45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(may need a card reader, but most laptops have  one built in)</a:t>
            </a:r>
            <a:endParaRPr lang="en-US" dirty="0"/>
          </a:p>
        </p:txBody>
      </p:sp>
      <p:sp>
        <p:nvSpPr>
          <p:cNvPr id="4" name="Slide Number Placeholder 3"/>
          <p:cNvSpPr>
            <a:spLocks noGrp="1"/>
          </p:cNvSpPr>
          <p:nvPr>
            <p:ph type="sldNum" sz="quarter" idx="10"/>
          </p:nvPr>
        </p:nvSpPr>
        <p:spPr/>
        <p:txBody>
          <a:bodyPr/>
          <a:lstStyle/>
          <a:p>
            <a:fld id="{5C5801F0-BDEF-4599-B633-70DDD4785CEE}" type="slidenum">
              <a:rPr lang="en-US" smtClean="0"/>
              <a:pPr/>
              <a:t>52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7C9B81F-C347-4BEF-BFDF-29C42F48304A}" type="datetimeFigureOut">
              <a:rPr lang="en-US" smtClean="0"/>
              <a:pPr/>
              <a:t>12/3/2012</a:t>
            </a:fld>
            <a:endParaRPr lang="en-US"/>
          </a:p>
        </p:txBody>
      </p:sp>
      <p:sp>
        <p:nvSpPr>
          <p:cNvPr id="19" name="Footer Placeholder 18"/>
          <p:cNvSpPr>
            <a:spLocks noGrp="1"/>
          </p:cNvSpPr>
          <p:nvPr>
            <p:ph type="ftr" sz="quarter" idx="11"/>
          </p:nvPr>
        </p:nvSpPr>
        <p:spPr/>
        <p:txBody>
          <a:bodyPr/>
          <a:lstStyle/>
          <a:p>
            <a:endParaRPr kumimoji="0" lang="en-US"/>
          </a:p>
        </p:txBody>
      </p:sp>
      <p:sp>
        <p:nvSpPr>
          <p:cNvPr id="27" name="Slide Number Placeholder 2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transition spd="slow">
    <p:pu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C9B81F-C347-4BEF-BFDF-29C42F48304A}" type="datetimeFigureOut">
              <a:rPr lang="en-US" smtClean="0"/>
              <a:pPr/>
              <a:t>12/3/2012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transition spd="slow">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C9B81F-C347-4BEF-BFDF-29C42F48304A}" type="datetimeFigureOut">
              <a:rPr lang="en-US" smtClean="0"/>
              <a:pPr/>
              <a:t>12/3/2012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transition spd="slow">
    <p:pu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C9B81F-C347-4BEF-BFDF-29C42F48304A}" type="datetimeFigureOut">
              <a:rPr lang="en-US" smtClean="0"/>
              <a:pPr/>
              <a:t>12/3/2012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transition spd="slow">
    <p:pu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7C9B81F-C347-4BEF-BFDF-29C42F48304A}" type="datetimeFigureOut">
              <a:rPr lang="en-US" smtClean="0"/>
              <a:pPr/>
              <a:t>12/3/2012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transition spd="slow">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C9B81F-C347-4BEF-BFDF-29C42F48304A}" type="datetimeFigureOut">
              <a:rPr lang="en-US" smtClean="0"/>
              <a:pPr/>
              <a:t>12/3/2012</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transition spd="slow">
    <p:pu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7C9B81F-C347-4BEF-BFDF-29C42F48304A}" type="datetimeFigureOut">
              <a:rPr lang="en-US" smtClean="0"/>
              <a:pPr/>
              <a:t>12/3/2012</a:t>
            </a:fld>
            <a:endParaRPr lang="en-US"/>
          </a:p>
        </p:txBody>
      </p:sp>
      <p:sp>
        <p:nvSpPr>
          <p:cNvPr id="8" name="Footer Placeholder 7"/>
          <p:cNvSpPr>
            <a:spLocks noGrp="1"/>
          </p:cNvSpPr>
          <p:nvPr>
            <p:ph type="ftr" sz="quarter" idx="11"/>
          </p:nvPr>
        </p:nvSpPr>
        <p:spPr/>
        <p:txBody>
          <a:bodyPr/>
          <a:lstStyle/>
          <a:p>
            <a:endParaRPr kumimoji="0" lang="en-US" dirty="0"/>
          </a:p>
        </p:txBody>
      </p:sp>
      <p:sp>
        <p:nvSpPr>
          <p:cNvPr id="9" name="Slide Number Placeholder 8"/>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transition spd="slow">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7C9B81F-C347-4BEF-BFDF-29C42F48304A}" type="datetimeFigureOut">
              <a:rPr lang="en-US" smtClean="0"/>
              <a:pPr/>
              <a:t>12/3/2012</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transition spd="slow">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C9B81F-C347-4BEF-BFDF-29C42F48304A}" type="datetimeFigureOut">
              <a:rPr lang="en-US" smtClean="0"/>
              <a:pPr/>
              <a:t>12/3/2012</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transition spd="slow">
    <p:pu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C9B81F-C347-4BEF-BFDF-29C42F48304A}" type="datetimeFigureOut">
              <a:rPr lang="en-US" smtClean="0"/>
              <a:pPr/>
              <a:t>12/3/2012</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transition spd="slow">
    <p:pu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7C9B81F-C347-4BEF-BFDF-29C42F48304A}" type="datetimeFigureOut">
              <a:rPr lang="en-US" smtClean="0"/>
              <a:pPr/>
              <a:t>12/3/2012</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a:xfrm>
            <a:off x="8077200" y="6356350"/>
            <a:ext cx="609600" cy="365125"/>
          </a:xfrm>
        </p:spPr>
        <p:txBody>
          <a:bodyPr/>
          <a:lstStyle/>
          <a:p>
            <a:fld id="{042AED99-7FB4-404E-8A97-64753DCE42EC}" type="slidenum">
              <a:rPr kumimoji="0" lang="en-US" smtClean="0"/>
              <a:pPr/>
              <a:t>‹#›</a:t>
            </a:fld>
            <a:endParaRPr kumimoji="0"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slow">
    <p:pu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C9B81F-C347-4BEF-BFDF-29C42F48304A}" type="datetimeFigureOut">
              <a:rPr lang="en-US" smtClean="0"/>
              <a:pPr/>
              <a:t>12/3/2012</a:t>
            </a:fld>
            <a:endParaRPr lang="en-US" dirty="0">
              <a:solidFill>
                <a:schemeClr val="tx2">
                  <a:shade val="90000"/>
                </a:scheme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lgn="l" eaLnBrk="1" latinLnBrk="0" hangingPunct="1"/>
            <a:endParaRPr kumimoji="0" lang="en-US" dirty="0">
              <a:solidFill>
                <a:schemeClr val="tx2">
                  <a:shade val="90000"/>
                </a:scheme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42AED99-7FB4-404E-8A97-64753DCE42EC}" type="slidenum">
              <a:rPr kumimoji="0" lang="en-US" smtClean="0"/>
              <a:pPr/>
              <a:t>‹#›</a:t>
            </a:fld>
            <a:endParaRPr kumimoji="0" lang="en-US" dirty="0">
              <a:solidFill>
                <a:schemeClr val="tx2">
                  <a:shade val="90000"/>
                </a:scheme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push/>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assets.bookshare.org/guides/read-with-ROL/lib/playback.html" TargetMode="External"/><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4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hyperlink" Target="https://play.google.com/store/apps/details?id=org.benetech.android" TargetMode="External"/><Relationship Id="rId2" Type="http://schemas.openxmlformats.org/officeDocument/2006/relationships/image" Target="../media/image3.gif"/><Relationship Id="rId1" Type="http://schemas.openxmlformats.org/officeDocument/2006/relationships/slideLayout" Target="../slideLayouts/slideLayout7.xml"/><Relationship Id="rId4" Type="http://schemas.openxmlformats.org/officeDocument/2006/relationships/image" Target="../media/image36.gif"/></Relationships>
</file>

<file path=ppt/slides/_rels/slide48.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tech.aph.org/bt_info.htm" TargetMode="External"/></Relationships>
</file>

<file path=ppt/slides/_rels/slide5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www.youtube.com/watch?v=N2r8kf6VVlk&amp;feature=related" TargetMode="External"/><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www.aph.org/" TargetMode="External"/><Relationship Id="rId2" Type="http://schemas.openxmlformats.org/officeDocument/2006/relationships/image" Target="../media/image3.gif"/><Relationship Id="rId1" Type="http://schemas.openxmlformats.org/officeDocument/2006/relationships/slideLayout" Target="../slideLayouts/slideLayout7.xml"/><Relationship Id="rId6" Type="http://schemas.openxmlformats.org/officeDocument/2006/relationships/hyperlink" Target="http://www.apple.com/accessibility/ipad/vision.html" TargetMode="External"/><Relationship Id="rId5" Type="http://schemas.openxmlformats.org/officeDocument/2006/relationships/hyperlink" Target="http://www.youtube.com/" TargetMode="External"/><Relationship Id="rId4" Type="http://schemas.openxmlformats.org/officeDocument/2006/relationships/hyperlink" Target="http://www.bookshare.org/"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7.xml"/><Relationship Id="rId1" Type="http://schemas.openxmlformats.org/officeDocument/2006/relationships/audio" Target="file:///G:\Vision%2012_13\Training\SUNP0002.WAV"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www.bookshare.org/portal/solution/nimac-request-nonauthorized-state" TargetMode="External"/><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542288"/>
          </a:xfrm>
        </p:spPr>
        <p:txBody>
          <a:bodyPr>
            <a:normAutofit fontScale="90000"/>
          </a:bodyPr>
          <a:lstStyle/>
          <a:p>
            <a:r>
              <a:rPr lang="en-US" dirty="0" smtClean="0">
                <a:solidFill>
                  <a:schemeClr val="tx1"/>
                </a:solidFill>
              </a:rPr>
              <a:t>Digital Device Bunch</a:t>
            </a:r>
            <a:br>
              <a:rPr lang="en-US" dirty="0" smtClean="0">
                <a:solidFill>
                  <a:schemeClr val="tx1"/>
                </a:solidFill>
              </a:rPr>
            </a:br>
            <a:r>
              <a:rPr lang="en-US" dirty="0" smtClean="0">
                <a:solidFill>
                  <a:schemeClr val="tx1"/>
                </a:solidFill>
              </a:rPr>
              <a:t>Access to </a:t>
            </a:r>
            <a:endParaRPr lang="en-US" dirty="0">
              <a:solidFill>
                <a:schemeClr val="tx1"/>
              </a:solidFill>
            </a:endParaRPr>
          </a:p>
        </p:txBody>
      </p:sp>
      <p:sp>
        <p:nvSpPr>
          <p:cNvPr id="3" name="Content Placeholder 2"/>
          <p:cNvSpPr>
            <a:spLocks noGrp="1"/>
          </p:cNvSpPr>
          <p:nvPr>
            <p:ph idx="1"/>
          </p:nvPr>
        </p:nvSpPr>
        <p:spPr>
          <a:xfrm>
            <a:off x="457200" y="3962400"/>
            <a:ext cx="8229600" cy="2667000"/>
          </a:xfrm>
        </p:spPr>
        <p:txBody>
          <a:bodyPr>
            <a:normAutofit fontScale="55000" lnSpcReduction="20000"/>
          </a:bodyPr>
          <a:lstStyle/>
          <a:p>
            <a:endParaRPr lang="en-US" sz="2800" dirty="0" smtClean="0">
              <a:latin typeface="Calibri"/>
              <a:cs typeface="Times New Roman"/>
            </a:endParaRPr>
          </a:p>
          <a:p>
            <a:endParaRPr lang="en-US" sz="4000" dirty="0" smtClean="0">
              <a:latin typeface="Calibri"/>
              <a:cs typeface="Times New Roman"/>
            </a:endParaRPr>
          </a:p>
          <a:p>
            <a:endParaRPr lang="en-US" sz="2800" dirty="0" smtClean="0">
              <a:latin typeface="Calibri"/>
              <a:cs typeface="Times New Roman"/>
            </a:endParaRPr>
          </a:p>
          <a:p>
            <a:endParaRPr lang="en-US" sz="2800" dirty="0" smtClean="0">
              <a:latin typeface="Calibri"/>
              <a:cs typeface="Times New Roman"/>
            </a:endParaRPr>
          </a:p>
          <a:p>
            <a:r>
              <a:rPr lang="en-US" sz="5800" dirty="0" smtClean="0">
                <a:latin typeface="Calibri"/>
                <a:cs typeface="Times New Roman"/>
              </a:rPr>
              <a:t>Andrea Wallace and Jill Pfluke</a:t>
            </a:r>
          </a:p>
          <a:p>
            <a:r>
              <a:rPr lang="en-US" sz="5800" dirty="0" smtClean="0">
                <a:latin typeface="Calibri"/>
                <a:cs typeface="Times New Roman"/>
              </a:rPr>
              <a:t>Pinellas County TVIs</a:t>
            </a:r>
          </a:p>
          <a:p>
            <a:r>
              <a:rPr lang="en-US" sz="5800" dirty="0" smtClean="0">
                <a:latin typeface="Calibri"/>
                <a:cs typeface="Times New Roman"/>
              </a:rPr>
              <a:t>WWE 12/6/12 Digital Text Session 2</a:t>
            </a:r>
            <a:endParaRPr lang="en-US" sz="5800" dirty="0"/>
          </a:p>
        </p:txBody>
      </p:sp>
      <p:pic>
        <p:nvPicPr>
          <p:cNvPr id="1026" name="Picture 2" descr="https://encrypted-tbn0.gstatic.com/images?q=tbn:ANd9GcRRr8xXN7FP2nCvEXHXH9mLLgiqqg8ce5O48tD5W3qteF3depenuA"/>
          <p:cNvPicPr>
            <a:picLocks noChangeAspect="1" noChangeArrowheads="1"/>
          </p:cNvPicPr>
          <p:nvPr/>
        </p:nvPicPr>
        <p:blipFill>
          <a:blip r:embed="rId2" cstate="print"/>
          <a:srcRect/>
          <a:stretch>
            <a:fillRect/>
          </a:stretch>
        </p:blipFill>
        <p:spPr bwMode="auto">
          <a:xfrm>
            <a:off x="685800" y="2743200"/>
            <a:ext cx="3858366" cy="2133600"/>
          </a:xfrm>
          <a:prstGeom prst="rect">
            <a:avLst/>
          </a:prstGeom>
          <a:noFill/>
        </p:spPr>
      </p:pic>
    </p:spTree>
  </p:cSld>
  <p:clrMapOvr>
    <a:masterClrMapping/>
  </p:clrMapOvr>
  <p:transition spd="slow">
    <p:pu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228600" y="850613"/>
            <a:ext cx="58674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Cambria" pitchFamily="18" charset="0"/>
                <a:cs typeface="Times New Roman" pitchFamily="18" charset="0"/>
              </a:rPr>
              <a:t>Lastly, the Genre Collections:</a:t>
            </a:r>
            <a:endParaRPr kumimoji="0" lang="en-US" sz="3200" b="0" i="0" u="none" strike="noStrike" cap="none" normalizeH="0" baseline="0" dirty="0" smtClean="0">
              <a:ln>
                <a:noFill/>
              </a:ln>
              <a:solidFill>
                <a:schemeClr val="tx1"/>
              </a:solidFill>
              <a:effectLst/>
              <a:cs typeface="Arial" pitchFamily="34" charset="0"/>
            </a:endParaRPr>
          </a:p>
        </p:txBody>
      </p:sp>
      <p:pic>
        <p:nvPicPr>
          <p:cNvPr id="37889" name="Picture 1"/>
          <p:cNvPicPr>
            <a:picLocks noChangeAspect="1" noChangeArrowheads="1"/>
          </p:cNvPicPr>
          <p:nvPr/>
        </p:nvPicPr>
        <p:blipFill>
          <a:blip r:embed="rId3" cstate="print"/>
          <a:srcRect l="11641" t="70988" r="50090" b="11269"/>
          <a:stretch>
            <a:fillRect/>
          </a:stretch>
        </p:blipFill>
        <p:spPr bwMode="auto">
          <a:xfrm>
            <a:off x="457200" y="1828800"/>
            <a:ext cx="7924800" cy="3352800"/>
          </a:xfrm>
          <a:prstGeom prst="rect">
            <a:avLst/>
          </a:prstGeom>
          <a:noFill/>
        </p:spPr>
      </p:pic>
    </p:spTree>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1"/>
          <p:cNvPicPr>
            <a:picLocks noChangeAspect="1" noChangeArrowheads="1"/>
          </p:cNvPicPr>
          <p:nvPr/>
        </p:nvPicPr>
        <p:blipFill>
          <a:blip r:embed="rId2" cstate="print"/>
          <a:srcRect l="10939" t="18454" r="12062" b="48587"/>
          <a:stretch>
            <a:fillRect/>
          </a:stretch>
        </p:blipFill>
        <p:spPr bwMode="auto">
          <a:xfrm>
            <a:off x="457200" y="2133599"/>
            <a:ext cx="8229600" cy="1981201"/>
          </a:xfrm>
          <a:prstGeom prst="rect">
            <a:avLst/>
          </a:prstGeom>
          <a:noFill/>
        </p:spPr>
      </p:pic>
      <p:sp>
        <p:nvSpPr>
          <p:cNvPr id="38914" name="AutoShape 2"/>
          <p:cNvSpPr>
            <a:spLocks noChangeArrowheads="1"/>
          </p:cNvSpPr>
          <p:nvPr/>
        </p:nvSpPr>
        <p:spPr bwMode="auto">
          <a:xfrm>
            <a:off x="2286000" y="2514600"/>
            <a:ext cx="2095500" cy="838200"/>
          </a:xfrm>
          <a:prstGeom prst="rightArrow">
            <a:avLst>
              <a:gd name="adj1" fmla="val 50000"/>
              <a:gd name="adj2" fmla="val 84783"/>
            </a:avLst>
          </a:prstGeom>
          <a:solidFill>
            <a:srgbClr val="FF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8915" name="Rectangle 3"/>
          <p:cNvSpPr>
            <a:spLocks noChangeArrowheads="1"/>
          </p:cNvSpPr>
          <p:nvPr/>
        </p:nvSpPr>
        <p:spPr bwMode="auto">
          <a:xfrm>
            <a:off x="381000" y="593467"/>
            <a:ext cx="8305800" cy="184665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OR, you can search through the standard method, using the box at the top in the middle of the homepage…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8916" name="Rectangle 4"/>
          <p:cNvSpPr>
            <a:spLocks noChangeArrowheads="1"/>
          </p:cNvSpPr>
          <p:nvPr/>
        </p:nvSpPr>
        <p:spPr bwMode="auto">
          <a:xfrm>
            <a:off x="381000" y="4252497"/>
            <a:ext cx="8458200"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Calibri" pitchFamily="34" charset="0"/>
                <a:cs typeface="Times New Roman" pitchFamily="18" charset="0"/>
              </a:rPr>
              <a:t>…which will search through all of the materials on Bookshare.</a:t>
            </a:r>
          </a:p>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Calibri" pitchFamily="34" charset="0"/>
                <a:cs typeface="Times New Roman" pitchFamily="18" charset="0"/>
              </a:rPr>
              <a:t>Results are displayed by author, title, and then content matches.</a:t>
            </a:r>
            <a:r>
              <a:rPr kumimoji="0" lang="en-US" sz="3200" b="0" i="0" u="none" strike="noStrike" cap="none" normalizeH="0" baseline="0" dirty="0" smtClean="0">
                <a:ln>
                  <a:noFill/>
                </a:ln>
                <a:solidFill>
                  <a:schemeClr val="tx1"/>
                </a:solidFill>
                <a:effectLst/>
                <a:cs typeface="Arial" pitchFamily="34" charset="0"/>
              </a:rPr>
              <a:t> </a:t>
            </a:r>
          </a:p>
        </p:txBody>
      </p:sp>
    </p:spTree>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1"/>
          <p:cNvPicPr>
            <a:picLocks noChangeAspect="1" noChangeArrowheads="1"/>
          </p:cNvPicPr>
          <p:nvPr/>
        </p:nvPicPr>
        <p:blipFill>
          <a:blip r:embed="rId2" cstate="print"/>
          <a:srcRect l="11360" t="24938" r="13043" b="51122"/>
          <a:stretch>
            <a:fillRect/>
          </a:stretch>
        </p:blipFill>
        <p:spPr bwMode="auto">
          <a:xfrm>
            <a:off x="533400" y="1676400"/>
            <a:ext cx="8001000" cy="1752600"/>
          </a:xfrm>
          <a:prstGeom prst="rect">
            <a:avLst/>
          </a:prstGeom>
          <a:noFill/>
        </p:spPr>
      </p:pic>
      <p:sp>
        <p:nvSpPr>
          <p:cNvPr id="39938" name="AutoShape 2"/>
          <p:cNvSpPr>
            <a:spLocks noChangeArrowheads="1"/>
          </p:cNvSpPr>
          <p:nvPr/>
        </p:nvSpPr>
        <p:spPr bwMode="auto">
          <a:xfrm>
            <a:off x="4953000" y="2514600"/>
            <a:ext cx="971550" cy="1295400"/>
          </a:xfrm>
          <a:prstGeom prst="upArrow">
            <a:avLst>
              <a:gd name="adj1" fmla="val 50000"/>
              <a:gd name="adj2" fmla="val 48790"/>
            </a:avLst>
          </a:prstGeom>
          <a:solidFill>
            <a:srgbClr val="FF0000"/>
          </a:soli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en-US"/>
          </a:p>
        </p:txBody>
      </p:sp>
      <p:sp>
        <p:nvSpPr>
          <p:cNvPr id="39939" name="Rectangle 3"/>
          <p:cNvSpPr>
            <a:spLocks noChangeArrowheads="1"/>
          </p:cNvSpPr>
          <p:nvPr/>
        </p:nvSpPr>
        <p:spPr bwMode="auto">
          <a:xfrm>
            <a:off x="457200" y="609600"/>
            <a:ext cx="8153400" cy="1354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OR, you can perform an Advanced Search, using the link below the standard search box:</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9940" name="Rectangle 4"/>
          <p:cNvSpPr>
            <a:spLocks noChangeArrowheads="1"/>
          </p:cNvSpPr>
          <p:nvPr/>
        </p:nvSpPr>
        <p:spPr bwMode="auto">
          <a:xfrm>
            <a:off x="533400" y="3811012"/>
            <a:ext cx="8153400"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Calibri" pitchFamily="34" charset="0"/>
                <a:cs typeface="Times New Roman" pitchFamily="18" charset="0"/>
              </a:rPr>
              <a:t>This allows you to refine and narrow your search by Title, Author, ISBN, and Publisher.</a:t>
            </a:r>
          </a:p>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Calibri" pitchFamily="34" charset="0"/>
                <a:cs typeface="Times New Roman" pitchFamily="18" charset="0"/>
              </a:rPr>
              <a:t>The more information you enter, the narrower the search</a:t>
            </a:r>
            <a:r>
              <a:rPr kumimoji="0" lang="en-US" sz="3200" b="0" i="0" u="none" strike="noStrike" cap="none" normalizeH="0" dirty="0" smtClean="0">
                <a:ln>
                  <a:noFill/>
                </a:ln>
                <a:solidFill>
                  <a:schemeClr val="tx1"/>
                </a:solidFill>
                <a:effectLst/>
                <a:ea typeface="Calibri" pitchFamily="34" charset="0"/>
                <a:cs typeface="Times New Roman" pitchFamily="18" charset="0"/>
              </a:rPr>
              <a:t> and the fewer the results.</a:t>
            </a:r>
            <a:endParaRPr kumimoji="0" lang="en-US" sz="3200" b="0" i="0" u="none" strike="noStrike" cap="none" normalizeH="0" baseline="0" dirty="0" smtClean="0">
              <a:ln>
                <a:noFill/>
              </a:ln>
              <a:solidFill>
                <a:schemeClr val="tx1"/>
              </a:solidFill>
              <a:effectLst/>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Calibri" pitchFamily="34" charset="0"/>
                <a:cs typeface="Times New Roman" pitchFamily="18" charset="0"/>
              </a:rPr>
              <a:t>It is recommended to complete one or all of the sections.</a:t>
            </a:r>
            <a:r>
              <a:rPr kumimoji="0" lang="en-US" sz="3200" b="0" i="0" u="none" strike="noStrike" cap="none" normalizeH="0" baseline="0" dirty="0" smtClean="0">
                <a:ln>
                  <a:noFill/>
                </a:ln>
                <a:solidFill>
                  <a:schemeClr val="tx1"/>
                </a:solidFill>
                <a:effectLst/>
                <a:cs typeface="Arial" pitchFamily="34" charset="0"/>
              </a:rPr>
              <a:t> </a:t>
            </a:r>
          </a:p>
        </p:txBody>
      </p:sp>
    </p:spTree>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0963" name="Rectangle 3"/>
          <p:cNvSpPr>
            <a:spLocks noChangeArrowheads="1"/>
          </p:cNvSpPr>
          <p:nvPr/>
        </p:nvSpPr>
        <p:spPr bwMode="auto">
          <a:xfrm>
            <a:off x="228600" y="990600"/>
            <a:ext cx="8686800"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In Advanced</a:t>
            </a:r>
            <a:r>
              <a:rPr kumimoji="0" lang="en-US" sz="3200" b="0" i="0" u="none" strike="noStrike" cap="none" normalizeH="0" dirty="0" smtClean="0">
                <a:ln>
                  <a:noFill/>
                </a:ln>
                <a:solidFill>
                  <a:schemeClr val="tx1"/>
                </a:solidFill>
                <a:effectLst/>
                <a:ea typeface="Times New Roman" pitchFamily="18" charset="0"/>
                <a:cs typeface="Arial" pitchFamily="34" charset="0"/>
              </a:rPr>
              <a:t> Search, y</a:t>
            </a:r>
            <a:r>
              <a:rPr kumimoji="0" lang="en-US" sz="3200" b="0" i="0" u="none" strike="noStrike" cap="none" normalizeH="0" baseline="0" dirty="0" smtClean="0">
                <a:ln>
                  <a:noFill/>
                </a:ln>
                <a:solidFill>
                  <a:schemeClr val="tx1"/>
                </a:solidFill>
                <a:effectLst/>
                <a:ea typeface="Times New Roman" pitchFamily="18" charset="0"/>
                <a:cs typeface="Arial" pitchFamily="34" charset="0"/>
              </a:rPr>
              <a:t>ou can use Full Text if you know a phrase from the book, but not the title or author.</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It will search the full text of all of the materials on Bookshare. </a:t>
            </a:r>
          </a:p>
          <a:p>
            <a:pPr marL="0" marR="0" lvl="0" indent="0" algn="l" defTabSz="914400" rtl="0" eaLnBrk="1" fontAlgn="base" latinLnBrk="0" hangingPunct="1">
              <a:lnSpc>
                <a:spcPct val="100000"/>
              </a:lnSpc>
              <a:spcBef>
                <a:spcPct val="0"/>
              </a:spcBef>
              <a:spcAft>
                <a:spcPct val="0"/>
              </a:spcAft>
              <a:buClrTx/>
              <a:buSzTx/>
              <a:buBlip>
                <a:blip r:embed="rId2"/>
              </a:buBlip>
              <a:tabLst/>
            </a:pPr>
            <a:r>
              <a:rPr lang="en-US" sz="3200" dirty="0" smtClean="0">
                <a:ea typeface="Times New Roman" pitchFamily="18" charset="0"/>
                <a:cs typeface="Arial" pitchFamily="34" charset="0"/>
              </a:rPr>
              <a:t>Y</a:t>
            </a:r>
            <a:r>
              <a:rPr kumimoji="0" lang="en-US" sz="3200" b="0" i="0" u="none" strike="noStrike" cap="none" normalizeH="0" baseline="0" dirty="0" smtClean="0">
                <a:ln>
                  <a:noFill/>
                </a:ln>
                <a:solidFill>
                  <a:schemeClr val="tx1"/>
                </a:solidFill>
                <a:effectLst/>
                <a:ea typeface="Times New Roman" pitchFamily="18" charset="0"/>
                <a:cs typeface="Arial" pitchFamily="34" charset="0"/>
              </a:rPr>
              <a:t>ou can also specify the quality, the language, and the grade level of the books you want to find. </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You can also choose how you would the results sorted.</a:t>
            </a:r>
            <a:endParaRPr kumimoji="0" lang="en-US" sz="3200" b="0" i="0" u="none" strike="noStrike" cap="none" normalizeH="0" baseline="0" dirty="0" smtClean="0">
              <a:ln>
                <a:noFill/>
              </a:ln>
              <a:solidFill>
                <a:schemeClr val="tx1"/>
              </a:solidFill>
              <a:effectLst/>
              <a:cs typeface="Arial" pitchFamily="34" charset="0"/>
            </a:endParaRPr>
          </a:p>
        </p:txBody>
      </p:sp>
    </p:spTree>
  </p:cSld>
  <p:clrMapOvr>
    <a:masterClrMapping/>
  </p:clrMapOvr>
  <p:transition spd="slow">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0961" name="Picture 1"/>
          <p:cNvPicPr>
            <a:picLocks noChangeAspect="1" noChangeArrowheads="1"/>
          </p:cNvPicPr>
          <p:nvPr/>
        </p:nvPicPr>
        <p:blipFill>
          <a:blip r:embed="rId2" cstate="print"/>
          <a:srcRect l="11079" t="13466" r="27376" b="5298"/>
          <a:stretch>
            <a:fillRect/>
          </a:stretch>
        </p:blipFill>
        <p:spPr bwMode="auto">
          <a:xfrm>
            <a:off x="304800" y="914400"/>
            <a:ext cx="8305800" cy="5715000"/>
          </a:xfrm>
          <a:prstGeom prst="rect">
            <a:avLst/>
          </a:prstGeom>
          <a:noFill/>
        </p:spPr>
      </p:pic>
    </p:spTree>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228600" y="638889"/>
            <a:ext cx="8610600"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Quick Search works like Standard Search, but produces a no-frills page that contains just the Search box and can be bookmarked for future use.</a:t>
            </a:r>
            <a:endParaRPr kumimoji="0" lang="en-US" sz="3200" b="0" i="0" u="none" strike="noStrike" cap="none" normalizeH="0" baseline="0" dirty="0" smtClean="0">
              <a:ln>
                <a:noFill/>
              </a:ln>
              <a:solidFill>
                <a:schemeClr val="tx1"/>
              </a:solidFill>
              <a:effectLst/>
              <a:cs typeface="Arial" pitchFamily="34" charset="0"/>
            </a:endParaRPr>
          </a:p>
        </p:txBody>
      </p:sp>
      <p:pic>
        <p:nvPicPr>
          <p:cNvPr id="41985" name="Picture 1"/>
          <p:cNvPicPr>
            <a:picLocks noChangeAspect="1" noChangeArrowheads="1"/>
          </p:cNvPicPr>
          <p:nvPr/>
        </p:nvPicPr>
        <p:blipFill>
          <a:blip r:embed="rId3" cstate="print"/>
          <a:srcRect l="11659" t="10724" r="11781" b="9975"/>
          <a:stretch>
            <a:fillRect/>
          </a:stretch>
        </p:blipFill>
        <p:spPr bwMode="auto">
          <a:xfrm>
            <a:off x="381000" y="2590800"/>
            <a:ext cx="8305800" cy="4095750"/>
          </a:xfrm>
          <a:prstGeom prst="rect">
            <a:avLst/>
          </a:prstGeom>
          <a:noFill/>
        </p:spPr>
      </p:pic>
    </p:spTree>
  </p:cSld>
  <p:clrMapOvr>
    <a:masterClrMapping/>
  </p:clrMapOvr>
  <p:transition spd="slow">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1"/>
          <p:cNvPicPr>
            <a:picLocks noChangeAspect="1" noChangeArrowheads="1"/>
          </p:cNvPicPr>
          <p:nvPr/>
        </p:nvPicPr>
        <p:blipFill>
          <a:blip r:embed="rId2" cstate="print"/>
          <a:srcRect l="17361" t="46634" r="32395" b="6483"/>
          <a:stretch>
            <a:fillRect/>
          </a:stretch>
        </p:blipFill>
        <p:spPr bwMode="auto">
          <a:xfrm>
            <a:off x="457200" y="3581400"/>
            <a:ext cx="7924801" cy="3030741"/>
          </a:xfrm>
          <a:prstGeom prst="rect">
            <a:avLst/>
          </a:prstGeom>
          <a:noFill/>
        </p:spPr>
      </p:pic>
      <p:sp>
        <p:nvSpPr>
          <p:cNvPr id="43010" name="AutoShape 2"/>
          <p:cNvSpPr>
            <a:spLocks noChangeArrowheads="1"/>
          </p:cNvSpPr>
          <p:nvPr/>
        </p:nvSpPr>
        <p:spPr bwMode="auto">
          <a:xfrm>
            <a:off x="2209800" y="4572000"/>
            <a:ext cx="2295151" cy="790372"/>
          </a:xfrm>
          <a:prstGeom prst="leftArrow">
            <a:avLst>
              <a:gd name="adj1" fmla="val 50000"/>
              <a:gd name="adj2" fmla="val 74519"/>
            </a:avLst>
          </a:prstGeom>
          <a:solidFill>
            <a:srgbClr val="FF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3011" name="Rectangle 3"/>
          <p:cNvSpPr>
            <a:spLocks noChangeArrowheads="1"/>
          </p:cNvSpPr>
          <p:nvPr/>
        </p:nvSpPr>
        <p:spPr bwMode="auto">
          <a:xfrm>
            <a:off x="304800" y="653534"/>
            <a:ext cx="8610600" cy="3477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If you need to request a book, use the Contact Us link and provide as much information as possible, such as the Title, Author, ISBN no., the reason you need it and the grade level. </a:t>
            </a:r>
          </a:p>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Check for it in the New Books link in the Browse section.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cs typeface="Arial" pitchFamily="34" charset="0"/>
            </a:endParaRPr>
          </a:p>
        </p:txBody>
      </p:sp>
      <p:sp>
        <p:nvSpPr>
          <p:cNvPr id="43012" name="Rectangle 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ransition spd="slow">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1"/>
          <p:cNvPicPr>
            <a:picLocks noChangeAspect="1" noChangeArrowheads="1"/>
          </p:cNvPicPr>
          <p:nvPr/>
        </p:nvPicPr>
        <p:blipFill>
          <a:blip r:embed="rId2" cstate="print"/>
          <a:srcRect l="11781" t="39900" r="12483" b="6483"/>
          <a:stretch>
            <a:fillRect/>
          </a:stretch>
        </p:blipFill>
        <p:spPr bwMode="auto">
          <a:xfrm>
            <a:off x="304800" y="4055886"/>
            <a:ext cx="6248400" cy="2487789"/>
          </a:xfrm>
          <a:prstGeom prst="rect">
            <a:avLst/>
          </a:prstGeom>
          <a:noFill/>
        </p:spPr>
      </p:pic>
      <p:sp>
        <p:nvSpPr>
          <p:cNvPr id="44034" name="AutoShape 2"/>
          <p:cNvSpPr>
            <a:spLocks noChangeArrowheads="1"/>
          </p:cNvSpPr>
          <p:nvPr/>
        </p:nvSpPr>
        <p:spPr bwMode="auto">
          <a:xfrm rot="1628962">
            <a:off x="1057275" y="5492750"/>
            <a:ext cx="523875" cy="928688"/>
          </a:xfrm>
          <a:prstGeom prst="downArrow">
            <a:avLst>
              <a:gd name="adj1" fmla="val 40315"/>
              <a:gd name="adj2" fmla="val 48331"/>
            </a:avLst>
          </a:prstGeom>
          <a:solidFill>
            <a:srgbClr val="FF3300"/>
          </a:soli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en-US"/>
          </a:p>
        </p:txBody>
      </p:sp>
      <p:sp>
        <p:nvSpPr>
          <p:cNvPr id="44035" name="Rectangle 3"/>
          <p:cNvSpPr>
            <a:spLocks noChangeArrowheads="1"/>
          </p:cNvSpPr>
          <p:nvPr/>
        </p:nvSpPr>
        <p:spPr bwMode="auto">
          <a:xfrm>
            <a:off x="228600" y="747355"/>
            <a:ext cx="8686800"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2400" b="0" i="0" u="none" strike="noStrike" cap="none" normalizeH="0" baseline="0" dirty="0" smtClean="0">
                <a:ln>
                  <a:noFill/>
                </a:ln>
                <a:solidFill>
                  <a:schemeClr val="tx1"/>
                </a:solidFill>
                <a:effectLst/>
                <a:ea typeface="Times New Roman" pitchFamily="18" charset="0"/>
                <a:cs typeface="Arial" pitchFamily="34" charset="0"/>
              </a:rPr>
              <a:t>Once you have found the book you want, you need to select the format. </a:t>
            </a:r>
          </a:p>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2400" b="0" i="0" u="none" strike="noStrike" cap="none" normalizeH="0" baseline="0" dirty="0" smtClean="0">
                <a:ln>
                  <a:noFill/>
                </a:ln>
                <a:solidFill>
                  <a:schemeClr val="tx1"/>
                </a:solidFill>
                <a:effectLst/>
                <a:ea typeface="Times New Roman" pitchFamily="18" charset="0"/>
                <a:cs typeface="Arial" pitchFamily="34" charset="0"/>
              </a:rPr>
              <a:t>If you are using your Organizational Membership, you will have to choose the member for whom you are downloading the book.</a:t>
            </a:r>
          </a:p>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2400" b="0" i="0" u="none" strike="noStrike" cap="none" normalizeH="0" baseline="0" dirty="0" smtClean="0">
                <a:ln>
                  <a:noFill/>
                </a:ln>
                <a:solidFill>
                  <a:schemeClr val="tx1"/>
                </a:solidFill>
                <a:effectLst/>
                <a:ea typeface="Times New Roman" pitchFamily="18" charset="0"/>
                <a:cs typeface="Arial" pitchFamily="34" charset="0"/>
              </a:rPr>
              <a:t> You can select more than one student at a time. </a:t>
            </a:r>
          </a:p>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2400" b="0" i="0" u="none" strike="noStrike" cap="none" normalizeH="0" baseline="0" dirty="0" smtClean="0">
                <a:ln>
                  <a:noFill/>
                </a:ln>
                <a:solidFill>
                  <a:schemeClr val="tx1"/>
                </a:solidFill>
                <a:effectLst/>
                <a:ea typeface="Times New Roman" pitchFamily="18" charset="0"/>
                <a:cs typeface="Arial" pitchFamily="34" charset="0"/>
              </a:rPr>
              <a:t>Then click on Download Books. </a:t>
            </a:r>
          </a:p>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2400" b="0" i="0" u="none" strike="noStrike" cap="none" normalizeH="0" baseline="0" dirty="0" smtClean="0">
                <a:ln>
                  <a:noFill/>
                </a:ln>
                <a:solidFill>
                  <a:schemeClr val="tx1"/>
                </a:solidFill>
                <a:effectLst/>
                <a:ea typeface="Times New Roman" pitchFamily="18" charset="0"/>
                <a:cs typeface="Arial" pitchFamily="34" charset="0"/>
              </a:rPr>
              <a:t>In this screen shot, it is actually “hidden” behind the play/ pause button, in an orange rectangle.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4036" name="Rectangle 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ransition spd="slow">
    <p:pu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304800" y="762000"/>
            <a:ext cx="830580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2800" b="0" i="0" u="none" strike="noStrike" cap="none" normalizeH="0" baseline="0" dirty="0" smtClean="0">
                <a:ln>
                  <a:noFill/>
                </a:ln>
                <a:solidFill>
                  <a:schemeClr val="tx1"/>
                </a:solidFill>
                <a:effectLst/>
                <a:ea typeface="Times New Roman" pitchFamily="18" charset="0"/>
                <a:cs typeface="Arial" pitchFamily="34" charset="0"/>
              </a:rPr>
              <a:t>On the next screen, confirm by selecting “Download” again.</a:t>
            </a:r>
            <a:endParaRPr kumimoji="0" lang="en-US" sz="2800" b="0" i="0" u="none" strike="noStrike" cap="none" normalizeH="0" baseline="0" dirty="0" smtClean="0">
              <a:ln>
                <a:noFill/>
              </a:ln>
              <a:solidFill>
                <a:schemeClr val="tx1"/>
              </a:solidFill>
              <a:effectLst/>
              <a:cs typeface="Arial" pitchFamily="34" charset="0"/>
            </a:endParaRPr>
          </a:p>
        </p:txBody>
      </p:sp>
      <p:pic>
        <p:nvPicPr>
          <p:cNvPr id="45057" name="Picture 1"/>
          <p:cNvPicPr>
            <a:picLocks noChangeAspect="1" noChangeArrowheads="1"/>
          </p:cNvPicPr>
          <p:nvPr/>
        </p:nvPicPr>
        <p:blipFill>
          <a:blip r:embed="rId3" cstate="print"/>
          <a:srcRect l="12011" t="38902" r="15708" b="15710"/>
          <a:stretch>
            <a:fillRect/>
          </a:stretch>
        </p:blipFill>
        <p:spPr bwMode="auto">
          <a:xfrm>
            <a:off x="228600" y="1828800"/>
            <a:ext cx="8610600" cy="4267200"/>
          </a:xfrm>
          <a:prstGeom prst="rect">
            <a:avLst/>
          </a:prstGeom>
          <a:noFill/>
        </p:spPr>
      </p:pic>
    </p:spTree>
  </p:cSld>
  <p:clrMapOvr>
    <a:masterClrMapping/>
  </p:clrMapOvr>
  <p:transition spd="slow">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304800" y="838200"/>
            <a:ext cx="8839200" cy="1354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Select the link on the next page for actually downloading the book.</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6081" name="Picture 1"/>
          <p:cNvPicPr>
            <a:picLocks noChangeAspect="1" noChangeArrowheads="1"/>
          </p:cNvPicPr>
          <p:nvPr/>
        </p:nvPicPr>
        <p:blipFill>
          <a:blip r:embed="rId3" cstate="print"/>
          <a:srcRect l="12121" t="40540" r="14642" b="10724"/>
          <a:stretch>
            <a:fillRect/>
          </a:stretch>
        </p:blipFill>
        <p:spPr bwMode="auto">
          <a:xfrm>
            <a:off x="381000" y="2133600"/>
            <a:ext cx="8153400" cy="3962400"/>
          </a:xfrm>
          <a:prstGeom prst="rect">
            <a:avLst/>
          </a:prstGeom>
          <a:noFill/>
        </p:spPr>
      </p:pic>
      <p:sp>
        <p:nvSpPr>
          <p:cNvPr id="5" name="Down Arrow 4"/>
          <p:cNvSpPr/>
          <p:nvPr/>
        </p:nvSpPr>
        <p:spPr>
          <a:xfrm rot="5400000">
            <a:off x="3924300" y="5067300"/>
            <a:ext cx="533400" cy="16764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914400"/>
            <a:ext cx="8305800" cy="3539430"/>
          </a:xfrm>
          <a:prstGeom prst="rect">
            <a:avLst/>
          </a:prstGeom>
        </p:spPr>
        <p:txBody>
          <a:bodyPr wrap="square">
            <a:spAutoFit/>
          </a:bodyPr>
          <a:lstStyle/>
          <a:p>
            <a:pPr>
              <a:buBlip>
                <a:blip r:embed="rId2"/>
              </a:buBlip>
            </a:pPr>
            <a:r>
              <a:rPr lang="en-US" sz="3200" dirty="0" smtClean="0"/>
              <a:t>Next step: Accessing the books</a:t>
            </a:r>
          </a:p>
          <a:p>
            <a:pPr>
              <a:buBlip>
                <a:blip r:embed="rId2"/>
              </a:buBlip>
            </a:pPr>
            <a:r>
              <a:rPr lang="en-US" sz="3200" dirty="0" smtClean="0"/>
              <a:t>Browse and/or search for the books you need.</a:t>
            </a:r>
          </a:p>
          <a:p>
            <a:pPr>
              <a:buBlip>
                <a:blip r:embed="rId2"/>
              </a:buBlip>
            </a:pPr>
            <a:r>
              <a:rPr lang="en-US" sz="3200" dirty="0" smtClean="0"/>
              <a:t>(If you are using your Organizational Membership, you will have to choose the member for whom you are downloading the book). </a:t>
            </a:r>
            <a:endParaRPr lang="en-US" sz="3200" dirty="0"/>
          </a:p>
        </p:txBody>
      </p:sp>
    </p:spTree>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ChangeArrowheads="1"/>
          </p:cNvSpPr>
          <p:nvPr/>
        </p:nvSpPr>
        <p:spPr bwMode="auto">
          <a:xfrm>
            <a:off x="152400" y="1565464"/>
            <a:ext cx="8763000"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Note that each student has their own file.</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If you have already downloaded a book, you will be prompted to enter the password you created; if not, you will have to create one.</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You will need it in order to unzip/extract the book files.</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It will be visible every time you download a book.</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381000" y="852844"/>
            <a:ext cx="82296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Book Formats</a:t>
            </a:r>
            <a:endParaRPr lang="en-US" sz="3200" dirty="0" smtClean="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Calibri" pitchFamily="34" charset="0"/>
                <a:cs typeface="Times New Roman" pitchFamily="18" charset="0"/>
              </a:rPr>
              <a:t>Books can be downloaded in DAISY (Digital Accessible Information System) and BRF (Braille Ready Format) formats. </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Calibri" pitchFamily="34" charset="0"/>
                <a:cs typeface="Times New Roman" pitchFamily="18" charset="0"/>
              </a:rPr>
              <a:t>BRF is used with </a:t>
            </a:r>
            <a:r>
              <a:rPr kumimoji="0" lang="en-US" sz="3200" b="0" i="0" u="none" strike="noStrike" cap="none" normalizeH="0" baseline="0" dirty="0" err="1" smtClean="0">
                <a:ln>
                  <a:noFill/>
                </a:ln>
                <a:solidFill>
                  <a:schemeClr val="tx1"/>
                </a:solidFill>
                <a:effectLst/>
                <a:ea typeface="Calibri" pitchFamily="34" charset="0"/>
                <a:cs typeface="Times New Roman" pitchFamily="18" charset="0"/>
              </a:rPr>
              <a:t>braille</a:t>
            </a:r>
            <a:r>
              <a:rPr kumimoji="0" lang="en-US" sz="3200" b="0" i="0" u="none" strike="noStrike" cap="none" normalizeH="0" baseline="0" dirty="0" smtClean="0">
                <a:ln>
                  <a:noFill/>
                </a:ln>
                <a:solidFill>
                  <a:schemeClr val="tx1"/>
                </a:solidFill>
                <a:effectLst/>
                <a:ea typeface="Calibri" pitchFamily="34" charset="0"/>
                <a:cs typeface="Times New Roman" pitchFamily="18" charset="0"/>
              </a:rPr>
              <a:t> </a:t>
            </a:r>
            <a:r>
              <a:rPr kumimoji="0" lang="en-US" sz="3200" b="0" i="0" u="none" strike="noStrike" cap="none" normalizeH="0" baseline="0" dirty="0" err="1" smtClean="0">
                <a:ln>
                  <a:noFill/>
                </a:ln>
                <a:solidFill>
                  <a:schemeClr val="tx1"/>
                </a:solidFill>
                <a:effectLst/>
                <a:ea typeface="Calibri" pitchFamily="34" charset="0"/>
                <a:cs typeface="Times New Roman" pitchFamily="18" charset="0"/>
              </a:rPr>
              <a:t>notetakers</a:t>
            </a:r>
            <a:r>
              <a:rPr kumimoji="0" lang="en-US" sz="3200" b="0" i="0" u="none" strike="noStrike" cap="none" normalizeH="0" baseline="0" dirty="0" smtClean="0">
                <a:ln>
                  <a:noFill/>
                </a:ln>
                <a:solidFill>
                  <a:schemeClr val="tx1"/>
                </a:solidFill>
                <a:effectLst/>
                <a:ea typeface="Calibri" pitchFamily="34" charset="0"/>
                <a:cs typeface="Times New Roman" pitchFamily="18" charset="0"/>
              </a:rPr>
              <a:t> and </a:t>
            </a:r>
            <a:r>
              <a:rPr kumimoji="0" lang="en-US" sz="3200" b="0" i="0" u="none" strike="noStrike" cap="none" normalizeH="0" baseline="0" dirty="0" err="1" smtClean="0">
                <a:ln>
                  <a:noFill/>
                </a:ln>
                <a:solidFill>
                  <a:schemeClr val="tx1"/>
                </a:solidFill>
                <a:effectLst/>
                <a:ea typeface="Calibri" pitchFamily="34" charset="0"/>
                <a:cs typeface="Times New Roman" pitchFamily="18" charset="0"/>
              </a:rPr>
              <a:t>braille</a:t>
            </a:r>
            <a:r>
              <a:rPr kumimoji="0" lang="en-US" sz="3200" b="0" i="0" u="none" strike="noStrike" cap="none" normalizeH="0" baseline="0" dirty="0" smtClean="0">
                <a:ln>
                  <a:noFill/>
                </a:ln>
                <a:solidFill>
                  <a:schemeClr val="tx1"/>
                </a:solidFill>
                <a:effectLst/>
                <a:ea typeface="Calibri" pitchFamily="34" charset="0"/>
                <a:cs typeface="Times New Roman" pitchFamily="18" charset="0"/>
              </a:rPr>
              <a:t> displays. </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Calibri" pitchFamily="34" charset="0"/>
                <a:cs typeface="Times New Roman" pitchFamily="18" charset="0"/>
              </a:rPr>
              <a:t>If you wish to emboss </a:t>
            </a:r>
            <a:r>
              <a:rPr kumimoji="0" lang="en-US" sz="3200" b="0" i="0" u="none" strike="noStrike" cap="none" normalizeH="0" baseline="0" dirty="0" err="1" smtClean="0">
                <a:ln>
                  <a:noFill/>
                </a:ln>
                <a:solidFill>
                  <a:schemeClr val="tx1"/>
                </a:solidFill>
                <a:effectLst/>
                <a:ea typeface="Calibri" pitchFamily="34" charset="0"/>
                <a:cs typeface="Times New Roman" pitchFamily="18" charset="0"/>
              </a:rPr>
              <a:t>braille</a:t>
            </a:r>
            <a:r>
              <a:rPr kumimoji="0" lang="en-US" sz="3200" b="0" i="0" u="none" strike="noStrike" cap="none" normalizeH="0" baseline="0" dirty="0" smtClean="0">
                <a:ln>
                  <a:noFill/>
                </a:ln>
                <a:solidFill>
                  <a:schemeClr val="tx1"/>
                </a:solidFill>
                <a:effectLst/>
                <a:ea typeface="Calibri" pitchFamily="34" charset="0"/>
                <a:cs typeface="Times New Roman" pitchFamily="18" charset="0"/>
              </a:rPr>
              <a:t>, it is recommended that you use the DAISY format because it can be edited.</a:t>
            </a:r>
            <a:r>
              <a:rPr kumimoji="0" lang="en-US" sz="3200" b="0" i="0" u="none" strike="noStrike" cap="none" normalizeH="0" baseline="0" dirty="0" smtClean="0">
                <a:ln>
                  <a:noFill/>
                </a:ln>
                <a:solidFill>
                  <a:schemeClr val="tx1"/>
                </a:solidFill>
                <a:effectLst/>
                <a:cs typeface="Arial" pitchFamily="34" charset="0"/>
              </a:rPr>
              <a:t> </a:t>
            </a:r>
          </a:p>
        </p:txBody>
      </p:sp>
    </p:spTree>
  </p:cSld>
  <p:clrMapOvr>
    <a:masterClrMapping/>
  </p:clrMapOvr>
  <p:transition spd="slow">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533400" y="609600"/>
            <a:ext cx="815340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2800" b="0" i="0" u="none" strike="noStrike" cap="none" normalizeH="0" baseline="0" dirty="0" smtClean="0">
                <a:ln>
                  <a:noFill/>
                </a:ln>
                <a:solidFill>
                  <a:schemeClr val="tx1"/>
                </a:solidFill>
                <a:effectLst/>
                <a:ea typeface="Times New Roman" pitchFamily="18" charset="0"/>
                <a:cs typeface="Arial" pitchFamily="34" charset="0"/>
              </a:rPr>
              <a:t>Devices to Use</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2800" b="0" i="0" u="none" strike="noStrike" cap="none" normalizeH="0" baseline="0" dirty="0" smtClean="0">
                <a:ln>
                  <a:noFill/>
                </a:ln>
                <a:solidFill>
                  <a:schemeClr val="tx1"/>
                </a:solidFill>
                <a:effectLst/>
                <a:ea typeface="Times New Roman" pitchFamily="18" charset="0"/>
                <a:cs typeface="Arial" pitchFamily="34" charset="0"/>
              </a:rPr>
              <a:t>Laptop or Desktop Computer (following the instructions previously provided for signing up, downloading software, searching for and downloading books).</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2800" b="0" i="0" u="none" strike="noStrike" cap="none" normalizeH="0" baseline="0" dirty="0" smtClean="0">
                <a:ln>
                  <a:noFill/>
                </a:ln>
                <a:solidFill>
                  <a:schemeClr val="tx1"/>
                </a:solidFill>
                <a:effectLst/>
                <a:ea typeface="Times New Roman" pitchFamily="18" charset="0"/>
                <a:cs typeface="Arial" pitchFamily="34" charset="0"/>
              </a:rPr>
              <a:t>Victor Reader Soft Bookshare Edition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8129" name="Picture 1"/>
          <p:cNvPicPr>
            <a:picLocks noChangeAspect="1" noChangeArrowheads="1"/>
          </p:cNvPicPr>
          <p:nvPr/>
        </p:nvPicPr>
        <p:blipFill>
          <a:blip r:embed="rId3" cstate="print"/>
          <a:srcRect l="26038" t="19701" r="25946" b="16957"/>
          <a:stretch>
            <a:fillRect/>
          </a:stretch>
        </p:blipFill>
        <p:spPr bwMode="auto">
          <a:xfrm>
            <a:off x="1143000" y="3200400"/>
            <a:ext cx="6684787" cy="3429000"/>
          </a:xfrm>
          <a:prstGeom prst="rect">
            <a:avLst/>
          </a:prstGeom>
          <a:noFill/>
        </p:spPr>
      </p:pic>
    </p:spTree>
  </p:cSld>
  <p:clrMapOvr>
    <a:masterClrMapping/>
  </p:clrMapOvr>
  <p:transition spd="slow">
    <p:pu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609600" y="990600"/>
            <a:ext cx="7467600" cy="11387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2800" b="0" i="0" u="none" strike="noStrike" cap="none" normalizeH="0" baseline="0" dirty="0" smtClean="0">
                <a:ln>
                  <a:noFill/>
                </a:ln>
                <a:solidFill>
                  <a:schemeClr val="tx1"/>
                </a:solidFill>
                <a:effectLst/>
                <a:ea typeface="Times New Roman" pitchFamily="18" charset="0"/>
                <a:cs typeface="Arial" pitchFamily="34" charset="0"/>
              </a:rPr>
              <a:t>Once the program has been installed, you will notice its icon on your desktop:</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9153" name="Picture 1"/>
          <p:cNvPicPr>
            <a:picLocks noChangeAspect="1" noChangeArrowheads="1"/>
          </p:cNvPicPr>
          <p:nvPr/>
        </p:nvPicPr>
        <p:blipFill>
          <a:blip r:embed="rId3" cstate="print"/>
          <a:srcRect l="25525" t="53117" r="67181" b="28928"/>
          <a:stretch>
            <a:fillRect/>
          </a:stretch>
        </p:blipFill>
        <p:spPr bwMode="auto">
          <a:xfrm>
            <a:off x="2667000" y="2057400"/>
            <a:ext cx="3168332" cy="4395373"/>
          </a:xfrm>
          <a:prstGeom prst="rect">
            <a:avLst/>
          </a:prstGeom>
          <a:noFill/>
        </p:spPr>
      </p:pic>
    </p:spTree>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609600" y="685800"/>
            <a:ext cx="784860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When you open the program, this is what you should see:</a:t>
            </a:r>
            <a:endParaRPr kumimoji="0" lang="en-US" sz="3200" b="0" i="0" u="none" strike="noStrike" cap="none" normalizeH="0" baseline="0" dirty="0" smtClean="0">
              <a:ln>
                <a:noFill/>
              </a:ln>
              <a:solidFill>
                <a:schemeClr val="tx1"/>
              </a:solidFill>
              <a:effectLst/>
              <a:cs typeface="Arial" pitchFamily="34" charset="0"/>
            </a:endParaRPr>
          </a:p>
        </p:txBody>
      </p:sp>
      <p:pic>
        <p:nvPicPr>
          <p:cNvPr id="50177" name="Picture 1"/>
          <p:cNvPicPr>
            <a:picLocks noChangeAspect="1" noChangeArrowheads="1"/>
          </p:cNvPicPr>
          <p:nvPr/>
        </p:nvPicPr>
        <p:blipFill>
          <a:blip r:embed="rId3" cstate="print"/>
          <a:srcRect l="4762" r="5049" b="27324"/>
          <a:stretch>
            <a:fillRect/>
          </a:stretch>
        </p:blipFill>
        <p:spPr bwMode="auto">
          <a:xfrm>
            <a:off x="228600" y="1828800"/>
            <a:ext cx="8574405" cy="4800600"/>
          </a:xfrm>
          <a:prstGeom prst="rect">
            <a:avLst/>
          </a:prstGeom>
          <a:noFill/>
        </p:spPr>
      </p:pic>
    </p:spTree>
  </p:cSld>
  <p:clrMapOvr>
    <a:masterClrMapping/>
  </p:clrMapOvr>
  <p:transition spd="slow">
    <p:pu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457200" y="1219200"/>
            <a:ext cx="8382000"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Notice there was a  smaller window containing the path to which your downloads have been saved, as well as the list of other materials that are in your Bookshelf.</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Select the book you wish to open.</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You will be prompted to enter your download password. </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Then click “OK.”</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pu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51201" name="Picture 1"/>
          <p:cNvPicPr>
            <a:picLocks noChangeAspect="1" noChangeArrowheads="1"/>
          </p:cNvPicPr>
          <p:nvPr/>
        </p:nvPicPr>
        <p:blipFill>
          <a:blip r:embed="rId2" cstate="print"/>
          <a:srcRect l="4768" r="5330" b="15152"/>
          <a:stretch>
            <a:fillRect/>
          </a:stretch>
        </p:blipFill>
        <p:spPr bwMode="auto">
          <a:xfrm>
            <a:off x="533400" y="914400"/>
            <a:ext cx="8039195" cy="5105400"/>
          </a:xfrm>
          <a:prstGeom prst="rect">
            <a:avLst/>
          </a:prstGeom>
          <a:noFill/>
        </p:spPr>
      </p:pic>
    </p:spTree>
  </p:cSld>
  <p:clrMapOvr>
    <a:masterClrMapping/>
  </p:clrMapOvr>
  <p:transition spd="slow">
    <p:pu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457200" y="609600"/>
            <a:ext cx="81534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The program will load the book</a:t>
            </a:r>
            <a:r>
              <a:rPr lang="en-US" sz="3200" dirty="0" smtClean="0">
                <a:ea typeface="Times New Roman" pitchFamily="18" charset="0"/>
                <a:cs typeface="Arial" pitchFamily="34" charset="0"/>
              </a:rPr>
              <a:t>.</a:t>
            </a:r>
            <a:endParaRPr kumimoji="0" lang="en-US" sz="3200" b="0" i="0" u="none" strike="noStrike" cap="none" normalizeH="0" baseline="0" dirty="0" smtClean="0">
              <a:ln>
                <a:noFill/>
              </a:ln>
              <a:solidFill>
                <a:schemeClr val="tx1"/>
              </a:solidFill>
              <a:effectLst/>
              <a:cs typeface="Arial" pitchFamily="34" charset="0"/>
            </a:endParaRPr>
          </a:p>
        </p:txBody>
      </p:sp>
      <p:pic>
        <p:nvPicPr>
          <p:cNvPr id="53249" name="Picture 1"/>
          <p:cNvPicPr>
            <a:picLocks noChangeAspect="1" noChangeArrowheads="1"/>
          </p:cNvPicPr>
          <p:nvPr/>
        </p:nvPicPr>
        <p:blipFill>
          <a:blip r:embed="rId4" cstate="print"/>
          <a:srcRect l="4768" r="5611"/>
          <a:stretch>
            <a:fillRect/>
          </a:stretch>
        </p:blipFill>
        <p:spPr bwMode="auto">
          <a:xfrm>
            <a:off x="533400" y="1143000"/>
            <a:ext cx="7786438" cy="3886200"/>
          </a:xfrm>
          <a:prstGeom prst="rect">
            <a:avLst/>
          </a:prstGeom>
          <a:noFill/>
        </p:spPr>
      </p:pic>
      <p:sp>
        <p:nvSpPr>
          <p:cNvPr id="4" name="Rectangle 3"/>
          <p:cNvSpPr/>
          <p:nvPr/>
        </p:nvSpPr>
        <p:spPr>
          <a:xfrm>
            <a:off x="304800" y="5029200"/>
            <a:ext cx="8534400" cy="1569660"/>
          </a:xfrm>
          <a:prstGeom prst="rect">
            <a:avLst/>
          </a:prstGeom>
        </p:spPr>
        <p:txBody>
          <a:bodyPr wrap="square">
            <a:spAutoFit/>
          </a:bodyPr>
          <a:lstStyle/>
          <a:p>
            <a:pPr>
              <a:buBlip>
                <a:blip r:embed="rId3"/>
              </a:buBlip>
            </a:pPr>
            <a:r>
              <a:rPr lang="en-US" sz="3200" dirty="0" smtClean="0"/>
              <a:t>The contents of the book appears to the left. </a:t>
            </a:r>
          </a:p>
          <a:p>
            <a:pPr>
              <a:buBlip>
                <a:blip r:embed="rId3"/>
              </a:buBlip>
            </a:pPr>
            <a:r>
              <a:rPr lang="en-US" sz="3200" dirty="0" smtClean="0"/>
              <a:t>The book is on the right hand side of the screen. </a:t>
            </a:r>
          </a:p>
        </p:txBody>
      </p:sp>
    </p:spTree>
  </p:cSld>
  <p:clrMapOvr>
    <a:masterClrMapping/>
  </p:clrMapOvr>
  <p:transition spd="slow">
    <p:push/>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228600" y="728305"/>
            <a:ext cx="8686800" cy="28315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On the top of the page, under settings, you can change the display.</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 You can manipulate the font style. </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Choose Standard, Inverse Video, or Large Red. </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After making your choice, click on Apply.</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4273" name="Picture 1"/>
          <p:cNvPicPr>
            <a:picLocks noChangeAspect="1" noChangeArrowheads="1"/>
          </p:cNvPicPr>
          <p:nvPr/>
        </p:nvPicPr>
        <p:blipFill>
          <a:blip r:embed="rId3" cstate="print"/>
          <a:srcRect l="4768" r="5330" b="28180"/>
          <a:stretch>
            <a:fillRect/>
          </a:stretch>
        </p:blipFill>
        <p:spPr bwMode="auto">
          <a:xfrm>
            <a:off x="685800" y="3429000"/>
            <a:ext cx="7772400" cy="3276600"/>
          </a:xfrm>
          <a:prstGeom prst="rect">
            <a:avLst/>
          </a:prstGeom>
          <a:noFill/>
        </p:spPr>
      </p:pic>
    </p:spTree>
  </p:cSld>
  <p:clrMapOvr>
    <a:masterClrMapping/>
  </p:clrMapOvr>
  <p:transition spd="slow">
    <p:push/>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304800" y="363379"/>
            <a:ext cx="8610600"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You can also change the Audio under settings. </a:t>
            </a:r>
          </a:p>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This is where you can select the Text to Speech voice (TTS Settings). </a:t>
            </a:r>
          </a:p>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The options are:</a:t>
            </a:r>
            <a:endParaRPr kumimoji="0" lang="en-US" sz="3200" b="0" i="0" u="none" strike="noStrike" cap="none" normalizeH="0" baseline="0" dirty="0" smtClean="0">
              <a:ln>
                <a:noFill/>
              </a:ln>
              <a:solidFill>
                <a:schemeClr val="tx1"/>
              </a:solidFill>
              <a:effectLst/>
              <a:cs typeface="Arial" pitchFamily="34" charset="0"/>
            </a:endParaRPr>
          </a:p>
        </p:txBody>
      </p:sp>
      <p:pic>
        <p:nvPicPr>
          <p:cNvPr id="55297" name="Picture 1"/>
          <p:cNvPicPr>
            <a:picLocks noChangeAspect="1" noChangeArrowheads="1"/>
          </p:cNvPicPr>
          <p:nvPr/>
        </p:nvPicPr>
        <p:blipFill>
          <a:blip r:embed="rId4" cstate="print"/>
          <a:srcRect l="4768" r="5611" b="28180"/>
          <a:stretch>
            <a:fillRect/>
          </a:stretch>
        </p:blipFill>
        <p:spPr bwMode="auto">
          <a:xfrm>
            <a:off x="304800" y="2514600"/>
            <a:ext cx="8284369" cy="4114800"/>
          </a:xfrm>
          <a:prstGeom prst="rect">
            <a:avLst/>
          </a:prstGeom>
          <a:noFill/>
        </p:spPr>
      </p:pic>
    </p:spTree>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457200" y="638026"/>
            <a:ext cx="8305800" cy="20005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Cambria" pitchFamily="18" charset="0"/>
                <a:cs typeface="Times New Roman" pitchFamily="18" charset="0"/>
              </a:rPr>
              <a:t>Select “browse” and choose the category within which to do so.</a:t>
            </a:r>
          </a:p>
          <a:p>
            <a:pPr marL="0" marR="0" lvl="0" indent="0" algn="l" defTabSz="914400" rtl="0" eaLnBrk="1" fontAlgn="base" latinLnBrk="0" hangingPunct="1">
              <a:lnSpc>
                <a:spcPct val="100000"/>
              </a:lnSpc>
              <a:spcBef>
                <a:spcPct val="0"/>
              </a:spcBef>
              <a:spcAft>
                <a:spcPct val="0"/>
              </a:spcAft>
              <a:buClrTx/>
              <a:buSzTx/>
              <a:buBlip>
                <a:blip r:embed="rId2"/>
              </a:buBlip>
              <a:tabLst/>
            </a:pPr>
            <a:r>
              <a:rPr lang="en-US" sz="3200" dirty="0" smtClean="0">
                <a:ea typeface="Cambria" pitchFamily="18" charset="0"/>
                <a:cs typeface="Times New Roman" pitchFamily="18" charset="0"/>
              </a:rPr>
              <a:t>The </a:t>
            </a:r>
            <a:r>
              <a:rPr kumimoji="0" lang="en-US" sz="3200" b="0" i="0" u="none" strike="noStrike" cap="none" normalizeH="0" baseline="0" dirty="0" smtClean="0">
                <a:ln>
                  <a:noFill/>
                </a:ln>
                <a:solidFill>
                  <a:schemeClr val="tx1"/>
                </a:solidFill>
                <a:effectLst/>
                <a:ea typeface="Cambria" pitchFamily="18" charset="0"/>
                <a:cs typeface="Times New Roman" pitchFamily="18" charset="0"/>
              </a:rPr>
              <a:t>screen looks like this:</a:t>
            </a:r>
            <a:endParaRPr kumimoji="0" lang="en-US" sz="32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cs typeface="Arial" pitchFamily="34" charset="0"/>
            </a:endParaRPr>
          </a:p>
        </p:txBody>
      </p:sp>
      <p:pic>
        <p:nvPicPr>
          <p:cNvPr id="1025" name="Picture 1"/>
          <p:cNvPicPr>
            <a:picLocks noChangeAspect="1" noChangeArrowheads="1"/>
          </p:cNvPicPr>
          <p:nvPr/>
        </p:nvPicPr>
        <p:blipFill>
          <a:blip r:embed="rId3" cstate="print"/>
          <a:srcRect l="11241" t="24791" r="12164" b="10924"/>
          <a:stretch>
            <a:fillRect/>
          </a:stretch>
        </p:blipFill>
        <p:spPr bwMode="auto">
          <a:xfrm>
            <a:off x="457200" y="2057400"/>
            <a:ext cx="8305800" cy="4495800"/>
          </a:xfrm>
          <a:prstGeom prst="rect">
            <a:avLst/>
          </a:prstGeom>
          <a:noFill/>
        </p:spPr>
      </p:pic>
    </p:spTree>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381000" y="609600"/>
            <a:ext cx="8403653"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Across the top in the middle, to the right of “find,” you have options for (from left to right) rewind, play, fast forward, volume, and speed.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cs typeface="Arial" pitchFamily="34" charset="0"/>
            </a:endParaRPr>
          </a:p>
        </p:txBody>
      </p:sp>
      <p:pic>
        <p:nvPicPr>
          <p:cNvPr id="56321" name="Picture 1"/>
          <p:cNvPicPr>
            <a:picLocks noChangeAspect="1" noChangeArrowheads="1"/>
          </p:cNvPicPr>
          <p:nvPr/>
        </p:nvPicPr>
        <p:blipFill>
          <a:blip r:embed="rId3" cstate="print"/>
          <a:srcRect l="4909" r="42587" b="88528"/>
          <a:stretch>
            <a:fillRect/>
          </a:stretch>
        </p:blipFill>
        <p:spPr bwMode="auto">
          <a:xfrm>
            <a:off x="304800" y="2667000"/>
            <a:ext cx="8534400" cy="2438400"/>
          </a:xfrm>
          <a:prstGeom prst="rect">
            <a:avLst/>
          </a:prstGeom>
          <a:noFill/>
        </p:spPr>
      </p:pic>
      <p:sp>
        <p:nvSpPr>
          <p:cNvPr id="56323" name="Rectangle 3"/>
          <p:cNvSpPr>
            <a:spLocks noChangeArrowheads="1"/>
          </p:cNvSpPr>
          <p:nvPr/>
        </p:nvSpPr>
        <p:spPr bwMode="auto">
          <a:xfrm>
            <a:off x="304800" y="5504021"/>
            <a:ext cx="86868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The Find box enables you to search for a word. </a:t>
            </a:r>
            <a:endParaRPr kumimoji="0" lang="en-US" sz="3200" b="0" i="0" u="none" strike="noStrike" cap="none" normalizeH="0" baseline="0" dirty="0" smtClean="0">
              <a:ln>
                <a:noFill/>
              </a:ln>
              <a:solidFill>
                <a:schemeClr val="tx1"/>
              </a:solidFill>
              <a:effectLst/>
              <a:cs typeface="Arial" pitchFamily="34" charset="0"/>
            </a:endParaRPr>
          </a:p>
        </p:txBody>
      </p:sp>
    </p:spTree>
  </p:cSld>
  <p:clrMapOvr>
    <a:masterClrMapping/>
  </p:clrMapOvr>
  <p:transition spd="slow">
    <p:push/>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381000" y="633368"/>
            <a:ext cx="845820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This shows how to make font size adjustments.</a:t>
            </a:r>
            <a:endParaRPr kumimoji="0" lang="en-US" sz="3200" b="0" i="0" u="none" strike="noStrike" cap="none" normalizeH="0" baseline="0" dirty="0" smtClean="0">
              <a:ln>
                <a:noFill/>
              </a:ln>
              <a:solidFill>
                <a:schemeClr val="tx1"/>
              </a:solidFill>
              <a:effectLst/>
              <a:cs typeface="Arial" pitchFamily="34" charset="0"/>
            </a:endParaRPr>
          </a:p>
        </p:txBody>
      </p:sp>
      <p:pic>
        <p:nvPicPr>
          <p:cNvPr id="57345" name="Picture 1"/>
          <p:cNvPicPr>
            <a:picLocks noChangeAspect="1" noChangeArrowheads="1"/>
          </p:cNvPicPr>
          <p:nvPr/>
        </p:nvPicPr>
        <p:blipFill>
          <a:blip r:embed="rId3" cstate="print"/>
          <a:srcRect l="4628" r="5190" b="30673"/>
          <a:stretch>
            <a:fillRect/>
          </a:stretch>
        </p:blipFill>
        <p:spPr bwMode="auto">
          <a:xfrm>
            <a:off x="609600" y="1905000"/>
            <a:ext cx="7887043" cy="4648200"/>
          </a:xfrm>
          <a:prstGeom prst="rect">
            <a:avLst/>
          </a:prstGeom>
          <a:noFill/>
        </p:spPr>
      </p:pic>
    </p:spTree>
  </p:cSld>
  <p:clrMapOvr>
    <a:masterClrMapping/>
  </p:clrMapOvr>
  <p:transition spd="slow">
    <p:push/>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Picture 1"/>
          <p:cNvPicPr>
            <a:picLocks noChangeAspect="1" noChangeArrowheads="1"/>
          </p:cNvPicPr>
          <p:nvPr/>
        </p:nvPicPr>
        <p:blipFill>
          <a:blip r:embed="rId2" cstate="print"/>
          <a:srcRect l="4909" r="5890" b="47723"/>
          <a:stretch>
            <a:fillRect/>
          </a:stretch>
        </p:blipFill>
        <p:spPr bwMode="auto">
          <a:xfrm>
            <a:off x="533400" y="1981200"/>
            <a:ext cx="7641022" cy="4495800"/>
          </a:xfrm>
          <a:prstGeom prst="rect">
            <a:avLst/>
          </a:prstGeom>
          <a:noFill/>
        </p:spPr>
      </p:pic>
      <p:sp>
        <p:nvSpPr>
          <p:cNvPr id="58370" name="AutoShape 2"/>
          <p:cNvSpPr>
            <a:spLocks noChangeArrowheads="1"/>
          </p:cNvSpPr>
          <p:nvPr/>
        </p:nvSpPr>
        <p:spPr bwMode="auto">
          <a:xfrm>
            <a:off x="1828800" y="2514600"/>
            <a:ext cx="838200" cy="2895600"/>
          </a:xfrm>
          <a:prstGeom prst="upArrow">
            <a:avLst>
              <a:gd name="adj1" fmla="val 50000"/>
              <a:gd name="adj2" fmla="val 96500"/>
            </a:avLst>
          </a:prstGeom>
          <a:solidFill>
            <a:srgbClr val="FF0000"/>
          </a:soli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en-US"/>
          </a:p>
        </p:txBody>
      </p:sp>
      <p:sp>
        <p:nvSpPr>
          <p:cNvPr id="58371" name="Rectangle 3"/>
          <p:cNvSpPr>
            <a:spLocks noChangeArrowheads="1"/>
          </p:cNvSpPr>
          <p:nvPr/>
        </p:nvSpPr>
        <p:spPr bwMode="auto">
          <a:xfrm>
            <a:off x="457200" y="762000"/>
            <a:ext cx="830580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To the left of the traffic signal, enter  a page number, and it will jump to that page.</a:t>
            </a:r>
            <a:endParaRPr kumimoji="0" lang="en-US" sz="3200" b="0" i="0" u="none" strike="noStrike" cap="none" normalizeH="0" baseline="0" dirty="0" smtClean="0">
              <a:ln>
                <a:noFill/>
              </a:ln>
              <a:solidFill>
                <a:schemeClr val="tx1"/>
              </a:solidFill>
              <a:effectLst/>
              <a:cs typeface="Arial" pitchFamily="34" charset="0"/>
            </a:endParaRPr>
          </a:p>
        </p:txBody>
      </p:sp>
      <p:sp>
        <p:nvSpPr>
          <p:cNvPr id="58372" name="Rectangle 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itchFamily="34"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8373" name="Rectangle 5"/>
          <p:cNvSpPr>
            <a:spLocks noChangeArrowheads="1"/>
          </p:cNvSpPr>
          <p:nvPr/>
        </p:nvSpPr>
        <p:spPr bwMode="auto">
          <a:xfrm>
            <a:off x="0" y="427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spd="slow">
    <p:push/>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228600" y="838200"/>
            <a:ext cx="8534400" cy="23391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Let’s say you need to remember where you stopped, on page 50. </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Highlight the page number, go to Annotations, go to Insert bookmark.</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9393" name="Picture 1"/>
          <p:cNvPicPr>
            <a:picLocks noChangeAspect="1" noChangeArrowheads="1"/>
          </p:cNvPicPr>
          <p:nvPr/>
        </p:nvPicPr>
        <p:blipFill>
          <a:blip r:embed="rId3" cstate="print"/>
          <a:srcRect l="4628" r="5751" b="65836"/>
          <a:stretch>
            <a:fillRect/>
          </a:stretch>
        </p:blipFill>
        <p:spPr bwMode="auto">
          <a:xfrm>
            <a:off x="533400" y="3124200"/>
            <a:ext cx="8218963" cy="2676525"/>
          </a:xfrm>
          <a:prstGeom prst="rect">
            <a:avLst/>
          </a:prstGeom>
          <a:noFill/>
        </p:spPr>
      </p:pic>
    </p:spTree>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533400" y="811396"/>
            <a:ext cx="81534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lang="en-US" sz="3200" dirty="0" smtClean="0">
                <a:ea typeface="Times New Roman" pitchFamily="18" charset="0"/>
                <a:cs typeface="Arial" pitchFamily="34" charset="0"/>
              </a:rPr>
              <a:t>A</a:t>
            </a:r>
            <a:r>
              <a:rPr kumimoji="0" lang="en-US" sz="3200" b="0" i="0" u="none" strike="noStrike" cap="none" normalizeH="0" baseline="0" dirty="0" smtClean="0">
                <a:ln>
                  <a:noFill/>
                </a:ln>
                <a:solidFill>
                  <a:schemeClr val="tx1"/>
                </a:solidFill>
                <a:effectLst/>
                <a:ea typeface="Times New Roman" pitchFamily="18" charset="0"/>
                <a:cs typeface="Arial" pitchFamily="34" charset="0"/>
              </a:rPr>
              <a:t> window pops up that looks like this:</a:t>
            </a:r>
            <a:endParaRPr kumimoji="0" lang="en-US" sz="3200" b="0" i="0" u="none" strike="noStrike" cap="none" normalizeH="0" baseline="0" dirty="0" smtClean="0">
              <a:ln>
                <a:noFill/>
              </a:ln>
              <a:solidFill>
                <a:schemeClr val="tx1"/>
              </a:solidFill>
              <a:effectLst/>
              <a:cs typeface="Arial" pitchFamily="34" charset="0"/>
            </a:endParaRPr>
          </a:p>
        </p:txBody>
      </p:sp>
      <p:pic>
        <p:nvPicPr>
          <p:cNvPr id="60417" name="Picture 1"/>
          <p:cNvPicPr>
            <a:picLocks noChangeAspect="1" noChangeArrowheads="1"/>
          </p:cNvPicPr>
          <p:nvPr/>
        </p:nvPicPr>
        <p:blipFill>
          <a:blip r:embed="rId3" cstate="print"/>
          <a:srcRect l="4768" r="5330" b="34912"/>
          <a:stretch>
            <a:fillRect/>
          </a:stretch>
        </p:blipFill>
        <p:spPr bwMode="auto">
          <a:xfrm>
            <a:off x="533400" y="1371600"/>
            <a:ext cx="8153400" cy="4848225"/>
          </a:xfrm>
          <a:prstGeom prst="rect">
            <a:avLst/>
          </a:prstGeom>
          <a:noFill/>
        </p:spPr>
      </p:pic>
    </p:spTree>
  </p:cSld>
  <p:clrMapOvr>
    <a:masterClrMapping/>
  </p:clrMapOvr>
  <p:transition spd="slow">
    <p:pu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457200" y="685800"/>
            <a:ext cx="838200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Assign the page number as the annotation number, and click OK.</a:t>
            </a:r>
            <a:endParaRPr kumimoji="0" lang="en-US" sz="3200" b="0" i="0" u="none" strike="noStrike" cap="none" normalizeH="0" baseline="0" dirty="0" smtClean="0">
              <a:ln>
                <a:noFill/>
              </a:ln>
              <a:solidFill>
                <a:schemeClr val="tx1"/>
              </a:solidFill>
              <a:effectLst/>
              <a:cs typeface="Arial" pitchFamily="34" charset="0"/>
            </a:endParaRPr>
          </a:p>
        </p:txBody>
      </p:sp>
      <p:pic>
        <p:nvPicPr>
          <p:cNvPr id="61441" name="Picture 1"/>
          <p:cNvPicPr>
            <a:picLocks noChangeAspect="1" noChangeArrowheads="1"/>
          </p:cNvPicPr>
          <p:nvPr/>
        </p:nvPicPr>
        <p:blipFill>
          <a:blip r:embed="rId3" cstate="print"/>
          <a:srcRect l="4628" r="5751" b="34415"/>
          <a:stretch>
            <a:fillRect/>
          </a:stretch>
        </p:blipFill>
        <p:spPr bwMode="auto">
          <a:xfrm>
            <a:off x="609600" y="1828800"/>
            <a:ext cx="8123014" cy="4791075"/>
          </a:xfrm>
          <a:prstGeom prst="rect">
            <a:avLst/>
          </a:prstGeom>
          <a:noFill/>
        </p:spPr>
      </p:pic>
    </p:spTree>
  </p:cSld>
  <p:clrMapOvr>
    <a:masterClrMapping/>
  </p:clrMapOvr>
  <p:transition spd="slow">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457200" y="685800"/>
            <a:ext cx="815340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If there is a word you want to go back to and look up, highlight it</a:t>
            </a:r>
            <a:r>
              <a:rPr kumimoji="0" lang="en-US" sz="3200" b="0" i="0" u="none" strike="noStrike" cap="none" normalizeH="0" dirty="0" smtClean="0">
                <a:ln>
                  <a:noFill/>
                </a:ln>
                <a:solidFill>
                  <a:schemeClr val="tx1"/>
                </a:solidFill>
                <a:effectLst/>
                <a:ea typeface="Times New Roman" pitchFamily="18" charset="0"/>
                <a:cs typeface="Arial" pitchFamily="34" charset="0"/>
              </a:rPr>
              <a:t> by</a:t>
            </a:r>
            <a:r>
              <a:rPr kumimoji="0" lang="en-US" sz="3200" b="0" i="0" u="none" strike="noStrike" cap="none" normalizeH="0" baseline="0" dirty="0" smtClean="0">
                <a:ln>
                  <a:noFill/>
                </a:ln>
                <a:solidFill>
                  <a:schemeClr val="tx1"/>
                </a:solidFill>
                <a:effectLst/>
                <a:ea typeface="Times New Roman" pitchFamily="18" charset="0"/>
                <a:cs typeface="Arial" pitchFamily="34" charset="0"/>
              </a:rPr>
              <a:t> going to                                                            Annotations </a:t>
            </a:r>
            <a:r>
              <a:rPr kumimoji="0" lang="en-US" sz="3200" b="0" i="0" u="none" strike="noStrike" cap="none" normalizeH="0" baseline="0" dirty="0" smtClean="0">
                <a:ln>
                  <a:noFill/>
                </a:ln>
                <a:solidFill>
                  <a:schemeClr val="tx1"/>
                </a:solidFill>
                <a:effectLst/>
                <a:ea typeface="Times New Roman" pitchFamily="18" charset="0"/>
                <a:cs typeface="Arial" pitchFamily="34" charset="0"/>
                <a:sym typeface="Wingdings" pitchFamily="2" charset="2"/>
              </a:rPr>
              <a:t></a:t>
            </a:r>
            <a:r>
              <a:rPr kumimoji="0" lang="en-US" sz="3200" b="0" i="0" u="none" strike="noStrike" cap="none" normalizeH="0" baseline="0" dirty="0" smtClean="0">
                <a:ln>
                  <a:noFill/>
                </a:ln>
                <a:solidFill>
                  <a:schemeClr val="tx1"/>
                </a:solidFill>
                <a:effectLst/>
                <a:ea typeface="Times New Roman" pitchFamily="18" charset="0"/>
                <a:cs typeface="Arial" pitchFamily="34" charset="0"/>
              </a:rPr>
              <a:t>Highlight </a:t>
            </a:r>
            <a:r>
              <a:rPr kumimoji="0" lang="en-US" sz="3200" b="0" i="0" u="none" strike="noStrike" cap="none" normalizeH="0" baseline="0" dirty="0" smtClean="0">
                <a:ln>
                  <a:noFill/>
                </a:ln>
                <a:solidFill>
                  <a:schemeClr val="tx1"/>
                </a:solidFill>
                <a:effectLst/>
                <a:ea typeface="Times New Roman" pitchFamily="18" charset="0"/>
                <a:cs typeface="Arial" pitchFamily="34" charset="0"/>
                <a:sym typeface="Wingdings" pitchFamily="2" charset="2"/>
              </a:rPr>
              <a:t></a:t>
            </a:r>
            <a:r>
              <a:rPr kumimoji="0" lang="en-US" sz="3200" b="0" i="0" u="none" strike="noStrike" cap="none" normalizeH="0" baseline="0" dirty="0" smtClean="0">
                <a:ln>
                  <a:noFill/>
                </a:ln>
                <a:solidFill>
                  <a:schemeClr val="tx1"/>
                </a:solidFill>
                <a:effectLst/>
                <a:ea typeface="Times New Roman" pitchFamily="18" charset="0"/>
                <a:cs typeface="Arial" pitchFamily="34" charset="0"/>
              </a:rPr>
              <a:t> Insert highlight</a:t>
            </a:r>
            <a:endParaRPr kumimoji="0" lang="en-US" sz="3200" b="0" i="0" u="none" strike="noStrike" cap="none" normalizeH="0" baseline="0" dirty="0" smtClean="0">
              <a:ln>
                <a:noFill/>
              </a:ln>
              <a:solidFill>
                <a:schemeClr val="tx1"/>
              </a:solidFill>
              <a:effectLst/>
              <a:ea typeface="Times New Roman" pitchFamily="18" charset="0"/>
              <a:cs typeface="Arial" pitchFamily="34" charset="0"/>
              <a:sym typeface="Wingdings"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ea typeface="Times New Roman" pitchFamily="18" charset="0"/>
              <a:cs typeface="Arial" pitchFamily="34" charset="0"/>
              <a:sym typeface="Wingdings" pitchFamily="2" charset="2"/>
            </a:endParaRPr>
          </a:p>
        </p:txBody>
      </p:sp>
      <p:pic>
        <p:nvPicPr>
          <p:cNvPr id="62465" name="Picture 1"/>
          <p:cNvPicPr>
            <a:picLocks noChangeAspect="1" noChangeArrowheads="1"/>
          </p:cNvPicPr>
          <p:nvPr/>
        </p:nvPicPr>
        <p:blipFill>
          <a:blip r:embed="rId3" cstate="print"/>
          <a:srcRect l="4909" r="5330" b="59601"/>
          <a:stretch>
            <a:fillRect/>
          </a:stretch>
        </p:blipFill>
        <p:spPr bwMode="auto">
          <a:xfrm>
            <a:off x="457200" y="2438400"/>
            <a:ext cx="8216077" cy="4210050"/>
          </a:xfrm>
          <a:prstGeom prst="rect">
            <a:avLst/>
          </a:prstGeom>
          <a:noFill/>
        </p:spPr>
      </p:pic>
    </p:spTree>
  </p:cSld>
  <p:clrMapOvr>
    <a:masterClrMapping/>
  </p:clrMapOvr>
  <p:transition spd="slow">
    <p:push/>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457200" y="562690"/>
            <a:ext cx="7848600"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Again, assign the page number as the annotation number and click OK.</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cs typeface="Arial" pitchFamily="34" charset="0"/>
            </a:endParaRPr>
          </a:p>
        </p:txBody>
      </p:sp>
      <p:pic>
        <p:nvPicPr>
          <p:cNvPr id="63489" name="Picture 1"/>
          <p:cNvPicPr>
            <a:picLocks noChangeAspect="1" noChangeArrowheads="1"/>
          </p:cNvPicPr>
          <p:nvPr/>
        </p:nvPicPr>
        <p:blipFill>
          <a:blip r:embed="rId3" cstate="print"/>
          <a:srcRect l="4909" r="5330" b="33167"/>
          <a:stretch>
            <a:fillRect/>
          </a:stretch>
        </p:blipFill>
        <p:spPr bwMode="auto">
          <a:xfrm>
            <a:off x="533400" y="1676400"/>
            <a:ext cx="8382000" cy="4962525"/>
          </a:xfrm>
          <a:prstGeom prst="rect">
            <a:avLst/>
          </a:prstGeom>
          <a:noFill/>
        </p:spPr>
      </p:pic>
    </p:spTree>
  </p:cSld>
  <p:clrMapOvr>
    <a:masterClrMapping/>
  </p:clrMapOvr>
  <p:transition spd="slow">
    <p:push/>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228600" y="589628"/>
            <a:ext cx="8763000"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To add a text note, highlight where you want to place it. Go to</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Annotations </a:t>
            </a:r>
            <a:r>
              <a:rPr kumimoji="0" lang="en-US" sz="3200" b="0" i="0" u="none" strike="noStrike" cap="none" normalizeH="0" baseline="0" dirty="0" smtClean="0">
                <a:ln>
                  <a:noFill/>
                </a:ln>
                <a:solidFill>
                  <a:schemeClr val="tx1"/>
                </a:solidFill>
                <a:effectLst/>
                <a:ea typeface="Times New Roman" pitchFamily="18" charset="0"/>
                <a:cs typeface="Arial" pitchFamily="34" charset="0"/>
                <a:sym typeface="Wingdings" pitchFamily="2" charset="2"/>
              </a:rPr>
              <a:t></a:t>
            </a:r>
            <a:r>
              <a:rPr kumimoji="0" lang="en-US" sz="3200" b="0" i="0" u="none" strike="noStrike" cap="none" normalizeH="0" baseline="0" dirty="0" smtClean="0">
                <a:ln>
                  <a:noFill/>
                </a:ln>
                <a:solidFill>
                  <a:schemeClr val="tx1"/>
                </a:solidFill>
                <a:effectLst/>
                <a:ea typeface="Times New Roman" pitchFamily="18" charset="0"/>
                <a:cs typeface="Arial" pitchFamily="34" charset="0"/>
              </a:rPr>
              <a:t> Text note </a:t>
            </a:r>
            <a:r>
              <a:rPr kumimoji="0" lang="en-US" sz="3200" b="0" i="0" u="none" strike="noStrike" cap="none" normalizeH="0" baseline="0" dirty="0" smtClean="0">
                <a:ln>
                  <a:noFill/>
                </a:ln>
                <a:solidFill>
                  <a:schemeClr val="tx1"/>
                </a:solidFill>
                <a:effectLst/>
                <a:ea typeface="Times New Roman" pitchFamily="18" charset="0"/>
                <a:cs typeface="Arial" pitchFamily="34" charset="0"/>
                <a:sym typeface="Wingdings" pitchFamily="2" charset="2"/>
              </a:rPr>
              <a:t></a:t>
            </a:r>
            <a:r>
              <a:rPr kumimoji="0" lang="en-US" sz="3200" b="0" i="0" u="none" strike="noStrike" cap="none" normalizeH="0" baseline="0" dirty="0" smtClean="0">
                <a:ln>
                  <a:noFill/>
                </a:ln>
                <a:solidFill>
                  <a:schemeClr val="tx1"/>
                </a:solidFill>
                <a:effectLst/>
                <a:ea typeface="Times New Roman" pitchFamily="18" charset="0"/>
                <a:cs typeface="Arial" pitchFamily="34" charset="0"/>
              </a:rPr>
              <a:t> Insert text note </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Assign the page number as the annotation number again. </a:t>
            </a:r>
            <a:endParaRPr kumimoji="0" lang="en-US" sz="3200" b="0" i="0" u="none" strike="noStrike" cap="none" normalizeH="0" baseline="0" dirty="0" smtClean="0">
              <a:ln>
                <a:noFill/>
              </a:ln>
              <a:solidFill>
                <a:schemeClr val="tx1"/>
              </a:solidFill>
              <a:effectLst/>
              <a:ea typeface="Times New Roman" pitchFamily="18" charset="0"/>
              <a:cs typeface="Arial" pitchFamily="34" charset="0"/>
              <a:sym typeface="Wingdings" pitchFamily="2" charset="2"/>
            </a:endParaRPr>
          </a:p>
        </p:txBody>
      </p:sp>
      <p:pic>
        <p:nvPicPr>
          <p:cNvPr id="64513" name="Picture 1"/>
          <p:cNvPicPr>
            <a:picLocks noChangeAspect="1" noChangeArrowheads="1"/>
          </p:cNvPicPr>
          <p:nvPr/>
        </p:nvPicPr>
        <p:blipFill>
          <a:blip r:embed="rId3" cstate="print"/>
          <a:srcRect l="4909" r="5190" b="36658"/>
          <a:stretch>
            <a:fillRect/>
          </a:stretch>
        </p:blipFill>
        <p:spPr bwMode="auto">
          <a:xfrm>
            <a:off x="457200" y="3048000"/>
            <a:ext cx="8028525" cy="3638550"/>
          </a:xfrm>
          <a:prstGeom prst="rect">
            <a:avLst/>
          </a:prstGeom>
          <a:noFill/>
        </p:spPr>
      </p:pic>
    </p:spTree>
  </p:cSld>
  <p:clrMapOvr>
    <a:masterClrMapping/>
  </p:clrMapOvr>
  <p:transition spd="slow">
    <p:pu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457200" y="685800"/>
            <a:ext cx="822960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When you click OK, a window will pop up where you can enter the information you want to include in the note.</a:t>
            </a:r>
            <a:endParaRPr kumimoji="0" lang="en-US" sz="3200" b="0" i="0" u="none" strike="noStrike" cap="none" normalizeH="0" baseline="0" dirty="0" smtClean="0">
              <a:ln>
                <a:noFill/>
              </a:ln>
              <a:solidFill>
                <a:schemeClr val="tx1"/>
              </a:solidFill>
              <a:effectLst/>
              <a:cs typeface="Arial" pitchFamily="34" charset="0"/>
            </a:endParaRPr>
          </a:p>
        </p:txBody>
      </p:sp>
      <p:pic>
        <p:nvPicPr>
          <p:cNvPr id="65537" name="Picture 1"/>
          <p:cNvPicPr>
            <a:picLocks noChangeAspect="1" noChangeArrowheads="1"/>
          </p:cNvPicPr>
          <p:nvPr/>
        </p:nvPicPr>
        <p:blipFill>
          <a:blip r:embed="rId3" cstate="print"/>
          <a:srcRect l="4347" r="5330" b="24190"/>
          <a:stretch>
            <a:fillRect/>
          </a:stretch>
        </p:blipFill>
        <p:spPr bwMode="auto">
          <a:xfrm>
            <a:off x="457200" y="2209800"/>
            <a:ext cx="8382000" cy="4419600"/>
          </a:xfrm>
          <a:prstGeom prst="rect">
            <a:avLst/>
          </a:prstGeom>
          <a:noFill/>
        </p:spPr>
      </p:pic>
    </p:spTree>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447800"/>
            <a:ext cx="7467600" cy="4031873"/>
          </a:xfrm>
          <a:prstGeom prst="rect">
            <a:avLst/>
          </a:prstGeom>
        </p:spPr>
        <p:txBody>
          <a:bodyPr wrap="square">
            <a:spAutoFit/>
          </a:bodyPr>
          <a:lstStyle/>
          <a:p>
            <a:pPr>
              <a:buBlip>
                <a:blip r:embed="rId2"/>
              </a:buBlip>
            </a:pPr>
            <a:r>
              <a:rPr lang="en-US" sz="3200" dirty="0" smtClean="0"/>
              <a:t>In the Authors category, you can search by the author’s last name.</a:t>
            </a:r>
          </a:p>
          <a:p>
            <a:pPr>
              <a:buBlip>
                <a:blip r:embed="rId2"/>
              </a:buBlip>
            </a:pPr>
            <a:r>
              <a:rPr lang="en-US" sz="3200" dirty="0" smtClean="0"/>
              <a:t>Choose the first letter of the last name.</a:t>
            </a:r>
          </a:p>
          <a:p>
            <a:pPr>
              <a:buBlip>
                <a:blip r:embed="rId2"/>
              </a:buBlip>
            </a:pPr>
            <a:r>
              <a:rPr lang="en-US" sz="3200" dirty="0" smtClean="0"/>
              <a:t>Then select the Author you want.</a:t>
            </a:r>
          </a:p>
          <a:p>
            <a:pPr>
              <a:buBlip>
                <a:blip r:embed="rId2"/>
              </a:buBlip>
            </a:pPr>
            <a:r>
              <a:rPr lang="en-US" sz="3200" dirty="0" smtClean="0"/>
              <a:t>All of the materials by that author will be listed.</a:t>
            </a:r>
          </a:p>
          <a:p>
            <a:pPr>
              <a:buBlip>
                <a:blip r:embed="rId2"/>
              </a:buBlip>
            </a:pPr>
            <a:r>
              <a:rPr lang="en-US" sz="3200" dirty="0" smtClean="0"/>
              <a:t>Scroll through to find the specific book you want to download.</a:t>
            </a:r>
            <a:endParaRPr lang="en-US" sz="3200" dirty="0"/>
          </a:p>
        </p:txBody>
      </p:sp>
    </p:spTree>
  </p:cSld>
  <p:clrMapOvr>
    <a:masterClrMapping/>
  </p:clrMapOvr>
  <p:transition spd="slow">
    <p:push/>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381000" y="685800"/>
            <a:ext cx="8382000" cy="24314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To review what you have entered, go to the left side of the screen, click on the Annotations tab. </a:t>
            </a:r>
          </a:p>
          <a:p>
            <a:pPr marL="0" marR="0" lvl="0" indent="0" algn="l" defTabSz="914400" rtl="0" eaLnBrk="1" fontAlgn="base" latinLnBrk="0" hangingPunct="1">
              <a:lnSpc>
                <a:spcPct val="100000"/>
              </a:lnSpc>
              <a:spcBef>
                <a:spcPct val="0"/>
              </a:spcBef>
              <a:spcAft>
                <a:spcPct val="0"/>
              </a:spcAft>
              <a:buClrTx/>
              <a:buSzTx/>
              <a:buBlip>
                <a:blip r:embed="rId2"/>
              </a:buBlip>
              <a:tabLst/>
            </a:pPr>
            <a:r>
              <a:rPr lang="en-US" sz="3200" dirty="0" smtClean="0">
                <a:ea typeface="Times New Roman" pitchFamily="18" charset="0"/>
                <a:cs typeface="Arial" pitchFamily="34" charset="0"/>
              </a:rPr>
              <a:t>A</a:t>
            </a:r>
            <a:r>
              <a:rPr kumimoji="0" lang="en-US" sz="3200" b="0" i="0" u="none" strike="noStrike" cap="none" normalizeH="0" baseline="0" dirty="0" smtClean="0">
                <a:ln>
                  <a:noFill/>
                </a:ln>
                <a:solidFill>
                  <a:schemeClr val="tx1"/>
                </a:solidFill>
                <a:effectLst/>
                <a:ea typeface="Times New Roman" pitchFamily="18" charset="0"/>
                <a:cs typeface="Arial" pitchFamily="34" charset="0"/>
              </a:rPr>
              <a:t>ll of the annotations will be displayed.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cs typeface="Arial" pitchFamily="34" charset="0"/>
            </a:endParaRPr>
          </a:p>
        </p:txBody>
      </p:sp>
      <p:pic>
        <p:nvPicPr>
          <p:cNvPr id="66561" name="Picture 1"/>
          <p:cNvPicPr>
            <a:picLocks noChangeAspect="1" noChangeArrowheads="1"/>
          </p:cNvPicPr>
          <p:nvPr/>
        </p:nvPicPr>
        <p:blipFill>
          <a:blip r:embed="rId3" cstate="print"/>
          <a:srcRect l="4495" r="15428" b="42644"/>
          <a:stretch>
            <a:fillRect/>
          </a:stretch>
        </p:blipFill>
        <p:spPr bwMode="auto">
          <a:xfrm>
            <a:off x="533400" y="2743200"/>
            <a:ext cx="8153400" cy="3867150"/>
          </a:xfrm>
          <a:prstGeom prst="rect">
            <a:avLst/>
          </a:prstGeom>
          <a:noFill/>
        </p:spPr>
      </p:pic>
    </p:spTree>
  </p:cSld>
  <p:clrMapOvr>
    <a:masterClrMapping/>
  </p:clrMapOvr>
  <p:transition spd="slow">
    <p:push/>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ChangeArrowheads="1"/>
          </p:cNvSpPr>
          <p:nvPr/>
        </p:nvSpPr>
        <p:spPr bwMode="auto">
          <a:xfrm>
            <a:off x="685800" y="859186"/>
            <a:ext cx="762000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Click on one of those to go back to it.</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Your bookmarks, highlights and text notes will be saved when you close and   re-open the book.</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Calibri" pitchFamily="34" charset="0"/>
                <a:cs typeface="Times New Roman" pitchFamily="18" charset="0"/>
              </a:rPr>
              <a:t>Additional tutorials are available on the Bookshare website under Help </a:t>
            </a:r>
            <a:r>
              <a:rPr kumimoji="0" lang="en-US" sz="3200" b="0" i="0" u="none" strike="noStrike" cap="none" normalizeH="0" baseline="0" dirty="0" smtClean="0">
                <a:ln>
                  <a:noFill/>
                </a:ln>
                <a:solidFill>
                  <a:schemeClr val="tx1"/>
                </a:solidFill>
                <a:effectLst/>
                <a:ea typeface="Calibri" pitchFamily="34" charset="0"/>
                <a:cs typeface="Times New Roman" pitchFamily="18" charset="0"/>
                <a:sym typeface="Wingdings" pitchFamily="2" charset="2"/>
              </a:rPr>
              <a:t></a:t>
            </a:r>
            <a:r>
              <a:rPr kumimoji="0" lang="en-US" sz="3200" b="0" i="0" u="none" strike="noStrike" cap="none" normalizeH="0" baseline="0" dirty="0" smtClean="0">
                <a:ln>
                  <a:noFill/>
                </a:ln>
                <a:solidFill>
                  <a:schemeClr val="tx1"/>
                </a:solidFill>
                <a:effectLst/>
                <a:ea typeface="Calibri" pitchFamily="34" charset="0"/>
                <a:cs typeface="Times New Roman" pitchFamily="18" charset="0"/>
              </a:rPr>
              <a:t> Training.</a:t>
            </a:r>
            <a:r>
              <a:rPr kumimoji="0" lang="en-US" sz="3200" b="0" i="0" u="none" strike="noStrike" cap="none" normalizeH="0" baseline="0" dirty="0" smtClean="0">
                <a:ln>
                  <a:noFill/>
                </a:ln>
                <a:solidFill>
                  <a:schemeClr val="tx1"/>
                </a:solidFill>
                <a:effectLst/>
                <a:cs typeface="Arial" pitchFamily="34" charset="0"/>
                <a:sym typeface="Wingdings" pitchFamily="2" charset="2"/>
              </a:rPr>
              <a:t> </a:t>
            </a:r>
            <a:endParaRPr kumimoji="0" lang="en-US" sz="3200" b="0" i="0" u="none" strike="noStrike" cap="none" normalizeH="0" baseline="0" dirty="0" smtClean="0">
              <a:ln>
                <a:noFill/>
              </a:ln>
              <a:solidFill>
                <a:schemeClr val="tx1"/>
              </a:solidFill>
              <a:effectLst/>
              <a:ea typeface="Calibri" pitchFamily="34" charset="0"/>
              <a:cs typeface="Times New Roman" pitchFamily="18" charset="0"/>
              <a:sym typeface="Wingdings" pitchFamily="2" charset="2"/>
            </a:endParaRPr>
          </a:p>
        </p:txBody>
      </p:sp>
    </p:spTree>
  </p:cSld>
  <p:clrMapOvr>
    <a:masterClrMapping/>
  </p:clrMapOvr>
  <p:transition spd="slow">
    <p:push/>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ChangeArrowheads="1"/>
          </p:cNvSpPr>
          <p:nvPr/>
        </p:nvSpPr>
        <p:spPr bwMode="auto">
          <a:xfrm>
            <a:off x="533400" y="838200"/>
            <a:ext cx="792480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err="1" smtClean="0">
                <a:ln>
                  <a:noFill/>
                </a:ln>
                <a:solidFill>
                  <a:schemeClr val="tx1"/>
                </a:solidFill>
                <a:effectLst/>
                <a:ea typeface="Times New Roman" pitchFamily="18" charset="0"/>
                <a:cs typeface="Arial" pitchFamily="34" charset="0"/>
              </a:rPr>
              <a:t>Read:OutLoud</a:t>
            </a:r>
            <a:endParaRPr kumimoji="0" lang="en-US" sz="3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The video learning guide for </a:t>
            </a:r>
            <a:r>
              <a:rPr kumimoji="0" lang="en-US" sz="3200" b="0" i="0" u="none" strike="noStrike" cap="none" normalizeH="0" baseline="0" dirty="0" err="1" smtClean="0">
                <a:ln>
                  <a:noFill/>
                </a:ln>
                <a:solidFill>
                  <a:schemeClr val="tx1"/>
                </a:solidFill>
                <a:effectLst/>
                <a:ea typeface="Times New Roman" pitchFamily="18" charset="0"/>
                <a:cs typeface="Arial" pitchFamily="34" charset="0"/>
              </a:rPr>
              <a:t>Read:OutLoud</a:t>
            </a:r>
            <a:r>
              <a:rPr kumimoji="0" lang="en-US" sz="3200" b="0" i="0" u="none" strike="noStrike" cap="none" normalizeH="0" baseline="0" dirty="0" smtClean="0">
                <a:ln>
                  <a:noFill/>
                </a:ln>
                <a:solidFill>
                  <a:schemeClr val="tx1"/>
                </a:solidFill>
                <a:effectLst/>
                <a:ea typeface="Times New Roman" pitchFamily="18" charset="0"/>
                <a:cs typeface="Arial" pitchFamily="34" charset="0"/>
              </a:rPr>
              <a:t> can be found below, and demonstrates downloading a NIMAC textbook.</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hlinkClick r:id="rId3"/>
              </a:rPr>
              <a:t>http://assets.bookshare.org/guides/read-with-ROL/lib/playback.html</a:t>
            </a:r>
            <a:endParaRPr kumimoji="0" lang="en-US" sz="3200" b="0" i="0" u="none" strike="noStrike" cap="none" normalizeH="0" baseline="0" dirty="0" smtClean="0">
              <a:ln>
                <a:noFill/>
              </a:ln>
              <a:solidFill>
                <a:schemeClr val="tx1"/>
              </a:solidFill>
              <a:effectLst/>
              <a:cs typeface="Arial" pitchFamily="34" charset="0"/>
            </a:endParaRPr>
          </a:p>
        </p:txBody>
      </p:sp>
    </p:spTree>
  </p:cSld>
  <p:clrMapOvr>
    <a:masterClrMapping/>
  </p:clrMapOvr>
  <p:transition spd="slow">
    <p:push/>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228600" y="838200"/>
            <a:ext cx="861060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Bookshare on the iPad</a:t>
            </a:r>
          </a:p>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Calibri" pitchFamily="34" charset="0"/>
                <a:cs typeface="Times New Roman" pitchFamily="18" charset="0"/>
              </a:rPr>
              <a:t>Read2Go is the application used to read Bookshare books on the iPad, iPad Touch &amp; </a:t>
            </a:r>
            <a:r>
              <a:rPr kumimoji="0" lang="en-US" sz="3200" b="0" i="0" u="none" strike="noStrike" cap="none" normalizeH="0" baseline="0" dirty="0" err="1" smtClean="0">
                <a:ln>
                  <a:noFill/>
                </a:ln>
                <a:solidFill>
                  <a:schemeClr val="tx1"/>
                </a:solidFill>
                <a:effectLst/>
                <a:ea typeface="Calibri" pitchFamily="34" charset="0"/>
                <a:cs typeface="Times New Roman" pitchFamily="18" charset="0"/>
              </a:rPr>
              <a:t>iPhone</a:t>
            </a:r>
            <a:r>
              <a:rPr kumimoji="0" lang="en-US" sz="3200" b="0" i="0" u="none" strike="noStrike" cap="none" normalizeH="0" baseline="0" dirty="0" smtClean="0">
                <a:ln>
                  <a:noFill/>
                </a:ln>
                <a:solidFill>
                  <a:schemeClr val="tx1"/>
                </a:solidFill>
                <a:effectLst/>
                <a:ea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Calibri" pitchFamily="34" charset="0"/>
                <a:cs typeface="Times New Roman" pitchFamily="18" charset="0"/>
              </a:rPr>
              <a:t>It costs $19.99. </a:t>
            </a:r>
          </a:p>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Calibri" pitchFamily="34" charset="0"/>
                <a:cs typeface="Times New Roman" pitchFamily="18" charset="0"/>
              </a:rPr>
              <a:t>You must be a member to download copyrighted content</a:t>
            </a:r>
            <a:endParaRPr kumimoji="0" lang="en-US" sz="3200" b="0" i="0" u="none" strike="noStrike" cap="none" normalizeH="0" baseline="0" dirty="0" smtClean="0">
              <a:ln>
                <a:noFill/>
              </a:ln>
              <a:solidFill>
                <a:schemeClr val="tx1"/>
              </a:solidFill>
              <a:effectLst/>
              <a:cs typeface="Arial" pitchFamily="34" charset="0"/>
            </a:endParaRPr>
          </a:p>
        </p:txBody>
      </p:sp>
      <p:sp>
        <p:nvSpPr>
          <p:cNvPr id="69634" name="Rectangle 2"/>
          <p:cNvSpPr>
            <a:spLocks noChangeArrowheads="1"/>
          </p:cNvSpPr>
          <p:nvPr/>
        </p:nvSpPr>
        <p:spPr bwMode="auto">
          <a:xfrm>
            <a:off x="228600" y="4361021"/>
            <a:ext cx="8610600"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Opens to the Bookshelf screen.</a:t>
            </a:r>
          </a:p>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Select Settings from the bottom. </a:t>
            </a:r>
          </a:p>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This is where you sign in with your user name and password.</a:t>
            </a:r>
            <a:endParaRPr kumimoji="0" lang="en-US" sz="3200" b="0" i="0" u="none" strike="noStrike" cap="none" normalizeH="0" baseline="0" dirty="0" smtClean="0">
              <a:ln>
                <a:noFill/>
              </a:ln>
              <a:solidFill>
                <a:schemeClr val="tx1"/>
              </a:solidFill>
              <a:effectLst/>
              <a:cs typeface="Arial" pitchFamily="34" charset="0"/>
            </a:endParaRPr>
          </a:p>
        </p:txBody>
      </p:sp>
    </p:spTree>
  </p:cSld>
  <p:clrMapOvr>
    <a:masterClrMapping/>
  </p:clrMapOvr>
  <p:transition spd="slow">
    <p:push/>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1"/>
          <p:cNvSpPr>
            <a:spLocks noChangeArrowheads="1"/>
          </p:cNvSpPr>
          <p:nvPr/>
        </p:nvSpPr>
        <p:spPr bwMode="auto">
          <a:xfrm>
            <a:off x="228600" y="914400"/>
            <a:ext cx="8610600"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3"/>
              </a:buBlip>
              <a:tabLst/>
            </a:pPr>
            <a:r>
              <a:rPr kumimoji="0" lang="en-US" sz="3200" i="0" u="none" strike="noStrike" cap="none" normalizeH="0" baseline="0" dirty="0" smtClean="0">
                <a:ln>
                  <a:noFill/>
                </a:ln>
                <a:solidFill>
                  <a:schemeClr val="tx1"/>
                </a:solidFill>
                <a:effectLst/>
                <a:ea typeface="Times New Roman" pitchFamily="18" charset="0"/>
                <a:cs typeface="Arial" pitchFamily="34" charset="0"/>
              </a:rPr>
              <a:t>Settings is also where you can adjust Font Size, Visual Settings (foreground, background, highlighting, bookmarks, images, etc.), Audio Settings (voice, speed, etc.). </a:t>
            </a:r>
          </a:p>
        </p:txBody>
      </p:sp>
      <p:pic>
        <p:nvPicPr>
          <p:cNvPr id="16386" name="Picture 2"/>
          <p:cNvPicPr>
            <a:picLocks noChangeAspect="1" noChangeArrowheads="1"/>
          </p:cNvPicPr>
          <p:nvPr/>
        </p:nvPicPr>
        <p:blipFill>
          <a:blip r:embed="rId4" cstate="print"/>
          <a:srcRect b="62500"/>
          <a:stretch>
            <a:fillRect/>
          </a:stretch>
        </p:blipFill>
        <p:spPr bwMode="auto">
          <a:xfrm>
            <a:off x="762000" y="3009900"/>
            <a:ext cx="7391400" cy="3695700"/>
          </a:xfrm>
          <a:prstGeom prst="rect">
            <a:avLst/>
          </a:prstGeom>
          <a:noFill/>
          <a:ln w="9525">
            <a:noFill/>
            <a:miter lim="800000"/>
            <a:headEnd/>
            <a:tailEnd/>
          </a:ln>
        </p:spPr>
      </p:pic>
    </p:spTree>
  </p:cSld>
  <p:clrMapOvr>
    <a:masterClrMapping/>
  </p:clrMapOvr>
  <p:transition spd="slow">
    <p:push/>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914400"/>
            <a:ext cx="8610600" cy="3539430"/>
          </a:xfrm>
          <a:prstGeom prst="rect">
            <a:avLst/>
          </a:prstGeom>
        </p:spPr>
        <p:txBody>
          <a:bodyPr wrap="square">
            <a:spAutoFit/>
          </a:bodyPr>
          <a:lstStyle/>
          <a:p>
            <a:pPr>
              <a:buBlip>
                <a:blip r:embed="rId3"/>
              </a:buBlip>
            </a:pPr>
            <a:r>
              <a:rPr lang="en-US" sz="2800" dirty="0" smtClean="0"/>
              <a:t>By choosing the Search option at the bottom, you can decide how you want to find your books in a way that is similar to how you used this function with your computer/laptop. </a:t>
            </a:r>
          </a:p>
          <a:p>
            <a:pPr>
              <a:buBlip>
                <a:blip r:embed="rId3"/>
              </a:buBlip>
            </a:pPr>
            <a:r>
              <a:rPr lang="en-US" sz="2800" dirty="0" smtClean="0"/>
              <a:t>You can browse by the latest books, popular books, categories and periodicals.</a:t>
            </a:r>
          </a:p>
          <a:p>
            <a:pPr>
              <a:buBlip>
                <a:blip r:embed="rId3"/>
              </a:buBlip>
            </a:pPr>
            <a:r>
              <a:rPr lang="en-US" sz="2800" dirty="0" smtClean="0"/>
              <a:t>Once the download is completed, which is very quickly, I can choose to read it now or later.</a:t>
            </a:r>
            <a:endParaRPr lang="en-US" sz="2800" dirty="0"/>
          </a:p>
        </p:txBody>
      </p:sp>
    </p:spTree>
  </p:cSld>
  <p:clrMapOvr>
    <a:masterClrMapping/>
  </p:clrMapOvr>
  <p:transition spd="slow">
    <p:push/>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685800"/>
            <a:ext cx="8686800" cy="6001643"/>
          </a:xfrm>
          <a:prstGeom prst="rect">
            <a:avLst/>
          </a:prstGeom>
        </p:spPr>
        <p:txBody>
          <a:bodyPr wrap="square">
            <a:spAutoFit/>
          </a:bodyPr>
          <a:lstStyle/>
          <a:p>
            <a:pPr>
              <a:buBlip>
                <a:blip r:embed="rId2"/>
              </a:buBlip>
            </a:pPr>
            <a:r>
              <a:rPr lang="en-US" sz="3200" dirty="0" smtClean="0"/>
              <a:t>To read it now, I find the play button at the bottom of the screen. </a:t>
            </a:r>
          </a:p>
          <a:p>
            <a:pPr>
              <a:buBlip>
                <a:blip r:embed="rId2"/>
              </a:buBlip>
            </a:pPr>
            <a:r>
              <a:rPr lang="en-US" sz="3200" dirty="0" smtClean="0"/>
              <a:t>If I want to find a particular part of the book, I touch the icon on the top that looks like a bulleted list and choose where I wish to go from there.</a:t>
            </a:r>
          </a:p>
          <a:p>
            <a:pPr>
              <a:buBlip>
                <a:blip r:embed="rId2"/>
              </a:buBlip>
            </a:pPr>
            <a:r>
              <a:rPr lang="en-US" sz="3200" dirty="0" smtClean="0"/>
              <a:t>If I touch the flag to the right of that, I can set a bookmark. </a:t>
            </a:r>
          </a:p>
          <a:p>
            <a:pPr>
              <a:buBlip>
                <a:blip r:embed="rId2"/>
              </a:buBlip>
            </a:pPr>
            <a:r>
              <a:rPr lang="en-US" sz="3200" dirty="0" smtClean="0"/>
              <a:t>I can also change the settings with the gear icon without leaving the book I am reading. </a:t>
            </a:r>
          </a:p>
          <a:p>
            <a:pPr>
              <a:buBlip>
                <a:blip r:embed="rId2"/>
              </a:buBlip>
            </a:pPr>
            <a:r>
              <a:rPr lang="en-US" sz="3200" dirty="0" smtClean="0"/>
              <a:t>Rocket Boys will now automatically appear on my Bookshelf.</a:t>
            </a:r>
            <a:endParaRPr lang="en-US" sz="3200" dirty="0"/>
          </a:p>
        </p:txBody>
      </p:sp>
    </p:spTree>
  </p:cSld>
  <p:clrMapOvr>
    <a:masterClrMapping/>
  </p:clrMapOvr>
  <p:transition spd="slow">
    <p:push/>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ChangeArrowheads="1"/>
          </p:cNvSpPr>
          <p:nvPr/>
        </p:nvSpPr>
        <p:spPr bwMode="auto">
          <a:xfrm>
            <a:off x="304800" y="762000"/>
            <a:ext cx="81534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2800" b="0" i="0" u="none" strike="noStrike" cap="none" normalizeH="0" baseline="0" dirty="0" smtClean="0">
                <a:ln>
                  <a:noFill/>
                </a:ln>
                <a:solidFill>
                  <a:schemeClr val="tx1"/>
                </a:solidFill>
                <a:effectLst/>
                <a:ea typeface="Times New Roman" pitchFamily="18" charset="0"/>
                <a:cs typeface="Arial" pitchFamily="34" charset="0"/>
              </a:rPr>
              <a:t>What if you have an Android device?</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2800" b="0" i="0" u="none" strike="noStrike" cap="none" normalizeH="0" baseline="0" dirty="0" err="1" smtClean="0">
                <a:ln>
                  <a:noFill/>
                </a:ln>
                <a:solidFill>
                  <a:schemeClr val="tx1"/>
                </a:solidFill>
                <a:effectLst/>
                <a:ea typeface="Times New Roman" pitchFamily="18" charset="0"/>
                <a:cs typeface="Arial" pitchFamily="34" charset="0"/>
              </a:rPr>
              <a:t>GoRead</a:t>
            </a:r>
            <a:r>
              <a:rPr kumimoji="0" lang="en-US" sz="2800" b="0" i="0" u="none" strike="noStrike" cap="none" normalizeH="0" baseline="0" dirty="0" smtClean="0">
                <a:ln>
                  <a:noFill/>
                </a:ln>
                <a:solidFill>
                  <a:schemeClr val="tx1"/>
                </a:solidFill>
                <a:effectLst/>
                <a:ea typeface="Times New Roman" pitchFamily="18" charset="0"/>
                <a:cs typeface="Arial" pitchFamily="34" charset="0"/>
              </a:rPr>
              <a:t> is the reader application to download for Android devices.</a:t>
            </a:r>
          </a:p>
          <a:p>
            <a:pPr marL="0" marR="0" lvl="0" indent="0" algn="l" defTabSz="914400" rtl="0" eaLnBrk="1" fontAlgn="base" latinLnBrk="0" hangingPunct="1">
              <a:lnSpc>
                <a:spcPct val="100000"/>
              </a:lnSpc>
              <a:spcBef>
                <a:spcPct val="0"/>
              </a:spcBef>
              <a:spcAft>
                <a:spcPct val="0"/>
              </a:spcAft>
              <a:buClrTx/>
              <a:buSzTx/>
              <a:buBlip>
                <a:blip r:embed="rId2"/>
              </a:buBlip>
              <a:tabLst/>
            </a:pPr>
            <a:r>
              <a:rPr lang="en-US" sz="2800" dirty="0" smtClean="0">
                <a:ea typeface="Times New Roman" pitchFamily="18" charset="0"/>
                <a:cs typeface="Arial" pitchFamily="34" charset="0"/>
              </a:rPr>
              <a:t>It is free!</a:t>
            </a:r>
            <a:endParaRPr kumimoji="0" lang="en-US" sz="28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2800" b="0" i="0" u="none" strike="noStrike" cap="none" normalizeH="0" baseline="0" dirty="0" smtClean="0">
                <a:ln>
                  <a:noFill/>
                </a:ln>
                <a:solidFill>
                  <a:schemeClr val="tx1"/>
                </a:solidFill>
                <a:effectLst/>
                <a:ea typeface="Times New Roman" pitchFamily="18" charset="0"/>
                <a:cs typeface="Arial" pitchFamily="34" charset="0"/>
                <a:hlinkClick r:id="rId3"/>
              </a:rPr>
              <a:t>https://play.google.com/store/apps/details?id=org.benetech.android</a:t>
            </a:r>
            <a:endParaRPr kumimoji="0" lang="en-US" sz="2800" b="0" i="0" u="none" strike="noStrike" cap="none" normalizeH="0" baseline="0" dirty="0" smtClean="0">
              <a:ln>
                <a:noFill/>
              </a:ln>
              <a:solidFill>
                <a:schemeClr val="tx1"/>
              </a:solidFill>
              <a:effectLst/>
              <a:cs typeface="Arial" pitchFamily="34" charset="0"/>
            </a:endParaRPr>
          </a:p>
        </p:txBody>
      </p:sp>
      <p:pic>
        <p:nvPicPr>
          <p:cNvPr id="12290" name="Picture 2" descr="http://goread.org/wp-content/uploads/2012/06/lg_GoRead.gif"/>
          <p:cNvPicPr>
            <a:picLocks noChangeAspect="1" noChangeArrowheads="1"/>
          </p:cNvPicPr>
          <p:nvPr/>
        </p:nvPicPr>
        <p:blipFill>
          <a:blip r:embed="rId4" cstate="print"/>
          <a:srcRect t="9128" b="12982"/>
          <a:stretch>
            <a:fillRect/>
          </a:stretch>
        </p:blipFill>
        <p:spPr bwMode="auto">
          <a:xfrm>
            <a:off x="4876800" y="2971800"/>
            <a:ext cx="3314700" cy="3657600"/>
          </a:xfrm>
          <a:prstGeom prst="rect">
            <a:avLst/>
          </a:prstGeom>
          <a:noFill/>
        </p:spPr>
      </p:pic>
    </p:spTree>
  </p:cSld>
  <p:clrMapOvr>
    <a:masterClrMapping/>
  </p:clrMapOvr>
  <p:transition spd="slow">
    <p:pu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685800"/>
            <a:ext cx="8610600" cy="3539430"/>
          </a:xfrm>
          <a:prstGeom prst="rect">
            <a:avLst/>
          </a:prstGeom>
          <a:noFill/>
        </p:spPr>
        <p:txBody>
          <a:bodyPr wrap="square" rtlCol="0">
            <a:spAutoFit/>
          </a:bodyPr>
          <a:lstStyle/>
          <a:p>
            <a:pPr>
              <a:buBlip>
                <a:blip r:embed="rId2"/>
              </a:buBlip>
            </a:pPr>
            <a:r>
              <a:rPr lang="en-US" sz="3200" dirty="0" smtClean="0"/>
              <a:t>Another cool thing to do (if you don’t have Read2Go):</a:t>
            </a:r>
          </a:p>
          <a:p>
            <a:pPr>
              <a:buBlip>
                <a:blip r:embed="rId2"/>
              </a:buBlip>
            </a:pPr>
            <a:r>
              <a:rPr lang="en-US" sz="3200" dirty="0" smtClean="0"/>
              <a:t>Now, go to </a:t>
            </a:r>
            <a:r>
              <a:rPr lang="en-US" sz="3200" dirty="0" err="1" smtClean="0"/>
              <a:t>Bookshare’s</a:t>
            </a:r>
            <a:r>
              <a:rPr lang="en-US" sz="3200" dirty="0" smtClean="0"/>
              <a:t> website.</a:t>
            </a:r>
          </a:p>
          <a:p>
            <a:pPr>
              <a:buBlip>
                <a:blip r:embed="rId2"/>
              </a:buBlip>
            </a:pPr>
            <a:r>
              <a:rPr lang="en-US" sz="3200" dirty="0" smtClean="0"/>
              <a:t>Search for Pride and Prejudice (without logging in).</a:t>
            </a:r>
          </a:p>
          <a:p>
            <a:pPr>
              <a:buBlip>
                <a:blip r:embed="rId2"/>
              </a:buBlip>
            </a:pPr>
            <a:r>
              <a:rPr lang="en-US" sz="3200" dirty="0" smtClean="0"/>
              <a:t>Click on the Globe icon.</a:t>
            </a:r>
          </a:p>
          <a:p>
            <a:pPr>
              <a:buBlip>
                <a:blip r:embed="rId2"/>
              </a:buBlip>
            </a:pPr>
            <a:r>
              <a:rPr lang="en-US" sz="3200" dirty="0" smtClean="0"/>
              <a:t>Proceed to read it using voiceover.</a:t>
            </a:r>
            <a:endParaRPr lang="en-US" sz="3200" dirty="0"/>
          </a:p>
        </p:txBody>
      </p:sp>
    </p:spTree>
  </p:cSld>
  <p:clrMapOvr>
    <a:masterClrMapping/>
  </p:clrMapOvr>
  <p:transition spd="slow">
    <p:push/>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ChangeArrowheads="1"/>
          </p:cNvSpPr>
          <p:nvPr/>
        </p:nvSpPr>
        <p:spPr bwMode="auto">
          <a:xfrm>
            <a:off x="304800" y="914400"/>
            <a:ext cx="8610600"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Another </a:t>
            </a:r>
            <a:r>
              <a:rPr lang="en-US" sz="3200" dirty="0" smtClean="0">
                <a:ea typeface="Times New Roman" pitchFamily="18" charset="0"/>
                <a:cs typeface="Arial" pitchFamily="34" charset="0"/>
              </a:rPr>
              <a:t>d</a:t>
            </a:r>
            <a:r>
              <a:rPr kumimoji="0" lang="en-US" sz="3200" b="0" i="0" u="none" strike="noStrike" cap="none" normalizeH="0" baseline="0" dirty="0" smtClean="0">
                <a:ln>
                  <a:noFill/>
                </a:ln>
                <a:solidFill>
                  <a:schemeClr val="tx1"/>
                </a:solidFill>
                <a:effectLst/>
                <a:ea typeface="Times New Roman" pitchFamily="18" charset="0"/>
                <a:cs typeface="Arial" pitchFamily="34" charset="0"/>
              </a:rPr>
              <a:t>evice</a:t>
            </a:r>
            <a:r>
              <a:rPr kumimoji="0" lang="en-US" sz="3200" b="0" i="0" u="none" strike="noStrike" cap="none" normalizeH="0" dirty="0" smtClean="0">
                <a:ln>
                  <a:noFill/>
                </a:ln>
                <a:solidFill>
                  <a:schemeClr val="tx1"/>
                </a:solidFill>
                <a:effectLst/>
                <a:ea typeface="Times New Roman" pitchFamily="18" charset="0"/>
                <a:cs typeface="Arial" pitchFamily="34" charset="0"/>
              </a:rPr>
              <a:t> that can be</a:t>
            </a:r>
            <a:r>
              <a:rPr kumimoji="0" lang="en-US" sz="3200" b="0" i="0" u="none" strike="noStrike" cap="none" normalizeH="0" baseline="0" dirty="0" smtClean="0">
                <a:ln>
                  <a:noFill/>
                </a:ln>
                <a:solidFill>
                  <a:schemeClr val="tx1"/>
                </a:solidFill>
                <a:effectLst/>
                <a:ea typeface="Times New Roman" pitchFamily="18" charset="0"/>
                <a:cs typeface="Arial" pitchFamily="34" charset="0"/>
              </a:rPr>
              <a:t> used with Bookshare:</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Bookport Plus (available with Quota</a:t>
            </a:r>
            <a:r>
              <a:rPr kumimoji="0" lang="en-US" sz="3200" b="0" i="0" u="none" strike="noStrike" cap="none" normalizeH="0" dirty="0" smtClean="0">
                <a:ln>
                  <a:noFill/>
                </a:ln>
                <a:solidFill>
                  <a:schemeClr val="tx1"/>
                </a:solidFill>
                <a:effectLst/>
                <a:ea typeface="Times New Roman" pitchFamily="18" charset="0"/>
                <a:cs typeface="Arial" pitchFamily="34" charset="0"/>
              </a:rPr>
              <a:t> Funds)</a:t>
            </a:r>
            <a:endParaRPr kumimoji="0" lang="en-US" sz="3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Arial" pitchFamily="34" charset="0"/>
              </a:rPr>
              <a:t>Supports these file types:</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Times New Roman" pitchFamily="18" charset="0"/>
              </a:rPr>
              <a:t>Braille (</a:t>
            </a:r>
            <a:r>
              <a:rPr kumimoji="0" lang="en-US" sz="3200" b="0" i="0" u="none" strike="noStrike" cap="none" normalizeH="0" baseline="0" dirty="0" err="1" smtClean="0">
                <a:ln>
                  <a:noFill/>
                </a:ln>
                <a:solidFill>
                  <a:schemeClr val="tx1"/>
                </a:solidFill>
                <a:effectLst/>
                <a:ea typeface="Times New Roman" pitchFamily="18" charset="0"/>
                <a:cs typeface="Times New Roman" pitchFamily="18" charset="0"/>
              </a:rPr>
              <a:t>brf</a:t>
            </a:r>
            <a:r>
              <a:rPr kumimoji="0" lang="en-US" sz="3200" b="0" i="0" u="none" strike="noStrike" cap="none" normalizeH="0" baseline="0" dirty="0" smtClean="0">
                <a:ln>
                  <a:noFill/>
                </a:ln>
                <a:solidFill>
                  <a:schemeClr val="tx1"/>
                </a:solidFill>
                <a:effectLst/>
                <a:ea typeface="Times New Roman" pitchFamily="18" charset="0"/>
                <a:cs typeface="Times New Roman" pitchFamily="18" charset="0"/>
              </a:rPr>
              <a:t>), Microsoft Word doc and .</a:t>
            </a:r>
            <a:r>
              <a:rPr kumimoji="0" lang="en-US" sz="3200" b="0" i="0" u="none" strike="noStrike" cap="none" normalizeH="0" baseline="0" dirty="0" err="1" smtClean="0">
                <a:ln>
                  <a:noFill/>
                </a:ln>
                <a:solidFill>
                  <a:schemeClr val="tx1"/>
                </a:solidFill>
                <a:effectLst/>
                <a:ea typeface="Times New Roman" pitchFamily="18" charset="0"/>
                <a:cs typeface="Times New Roman" pitchFamily="18" charset="0"/>
              </a:rPr>
              <a:t>docx</a:t>
            </a:r>
            <a:r>
              <a:rPr kumimoji="0" lang="en-US" sz="3200" b="0" i="0" u="none" strike="noStrike" cap="none" normalizeH="0" baseline="0" dirty="0" smtClean="0">
                <a:ln>
                  <a:noFill/>
                </a:ln>
                <a:solidFill>
                  <a:schemeClr val="tx1"/>
                </a:solidFill>
                <a:effectLst/>
                <a:ea typeface="Times New Roman" pitchFamily="18" charset="0"/>
                <a:cs typeface="Times New Roman" pitchFamily="18" charset="0"/>
              </a:rPr>
              <a:t>, HTML, Text, Daisy 2.x, Daisy 3.x, Web radio playlists including </a:t>
            </a:r>
            <a:r>
              <a:rPr kumimoji="0" lang="en-US" sz="3200" b="0" i="0" u="none" strike="noStrike" cap="none" normalizeH="0" baseline="0" dirty="0" err="1" smtClean="0">
                <a:ln>
                  <a:noFill/>
                </a:ln>
                <a:solidFill>
                  <a:schemeClr val="tx1"/>
                </a:solidFill>
                <a:effectLst/>
                <a:ea typeface="Times New Roman" pitchFamily="18" charset="0"/>
                <a:cs typeface="Times New Roman" pitchFamily="18" charset="0"/>
              </a:rPr>
              <a:t>pls</a:t>
            </a:r>
            <a:r>
              <a:rPr kumimoji="0" lang="en-US" sz="3200" b="0" i="0" u="none" strike="noStrike" cap="none" normalizeH="0" baseline="0" dirty="0" smtClean="0">
                <a:ln>
                  <a:noFill/>
                </a:ln>
                <a:solidFill>
                  <a:schemeClr val="tx1"/>
                </a:solidFill>
                <a:effectLst/>
                <a:ea typeface="Times New Roman" pitchFamily="18" charset="0"/>
                <a:cs typeface="Times New Roman" pitchFamily="18" charset="0"/>
              </a:rPr>
              <a:t>, m3u, and </a:t>
            </a:r>
            <a:r>
              <a:rPr kumimoji="0" lang="en-US" sz="3200" b="0" i="0" u="none" strike="noStrike" cap="none" normalizeH="0" baseline="0" dirty="0" err="1" smtClean="0">
                <a:ln>
                  <a:noFill/>
                </a:ln>
                <a:solidFill>
                  <a:schemeClr val="tx1"/>
                </a:solidFill>
                <a:effectLst/>
                <a:ea typeface="Times New Roman" pitchFamily="18" charset="0"/>
                <a:cs typeface="Times New Roman" pitchFamily="18" charset="0"/>
              </a:rPr>
              <a:t>asx</a:t>
            </a:r>
            <a:r>
              <a:rPr lang="en-US" sz="3200" dirty="0" smtClean="0">
                <a:ea typeface="Times New Roman" pitchFamily="18" charset="0"/>
                <a:cs typeface="Times New Roman" pitchFamily="18" charset="0"/>
              </a:rPr>
              <a:t>, </a:t>
            </a:r>
            <a:r>
              <a:rPr kumimoji="0" lang="en-US" sz="3200" b="0" i="0" u="none" strike="noStrike" cap="none" normalizeH="0" baseline="0" dirty="0" smtClean="0">
                <a:ln>
                  <a:noFill/>
                </a:ln>
                <a:solidFill>
                  <a:schemeClr val="tx1"/>
                </a:solidFill>
                <a:effectLst/>
                <a:ea typeface="Times New Roman" pitchFamily="18" charset="0"/>
                <a:cs typeface="Times New Roman" pitchFamily="18" charset="0"/>
              </a:rPr>
              <a:t>Podcast feeds (</a:t>
            </a:r>
            <a:r>
              <a:rPr kumimoji="0" lang="en-US" sz="3200" b="0" i="0" u="none" strike="noStrike" cap="none" normalizeH="0" baseline="0" dirty="0" err="1" smtClean="0">
                <a:ln>
                  <a:noFill/>
                </a:ln>
                <a:solidFill>
                  <a:schemeClr val="tx1"/>
                </a:solidFill>
                <a:effectLst/>
                <a:ea typeface="Times New Roman" pitchFamily="18" charset="0"/>
                <a:cs typeface="Times New Roman" pitchFamily="18" charset="0"/>
              </a:rPr>
              <a:t>opml</a:t>
            </a:r>
            <a:r>
              <a:rPr kumimoji="0" lang="en-US" sz="3200" b="0" i="0" u="none" strike="noStrike" cap="none" normalizeH="0" baseline="0" dirty="0" smtClean="0">
                <a:ln>
                  <a:noFill/>
                </a:ln>
                <a:solidFill>
                  <a:schemeClr val="tx1"/>
                </a:solidFill>
                <a:effectLst/>
                <a:ea typeface="Times New Roman" pitchFamily="18" charset="0"/>
                <a:cs typeface="Times New Roman" pitchFamily="18" charset="0"/>
              </a:rPr>
              <a:t>), Audible.com, mp3, wav, </a:t>
            </a:r>
            <a:r>
              <a:rPr kumimoji="0" lang="en-US" sz="3200" b="0" i="0" u="none" strike="noStrike" cap="none" normalizeH="0" baseline="0" dirty="0" err="1" smtClean="0">
                <a:ln>
                  <a:noFill/>
                </a:ln>
                <a:solidFill>
                  <a:schemeClr val="tx1"/>
                </a:solidFill>
                <a:effectLst/>
                <a:ea typeface="Times New Roman" pitchFamily="18" charset="0"/>
                <a:cs typeface="Times New Roman" pitchFamily="18" charset="0"/>
              </a:rPr>
              <a:t>ogg</a:t>
            </a:r>
            <a:r>
              <a:rPr kumimoji="0" lang="en-US" sz="3200" b="0" i="0" u="none" strike="noStrike" cap="none" normalizeH="0" baseline="0" dirty="0" smtClean="0">
                <a:ln>
                  <a:noFill/>
                </a:ln>
                <a:solidFill>
                  <a:schemeClr val="tx1"/>
                </a:solidFill>
                <a:effectLst/>
                <a:ea typeface="Times New Roman" pitchFamily="18" charset="0"/>
                <a:cs typeface="Times New Roman" pitchFamily="18" charset="0"/>
              </a:rPr>
              <a:t>, Wav, wma, AMR WB+</a:t>
            </a:r>
            <a:endParaRPr kumimoji="0" lang="en-US" sz="32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93637" y="838200"/>
            <a:ext cx="8474821"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Cambria" pitchFamily="18" charset="0"/>
                <a:cs typeface="Times New Roman" pitchFamily="18" charset="0"/>
              </a:rPr>
              <a:t>Searching by Category displays the following:</a:t>
            </a:r>
            <a:endParaRPr kumimoji="0" lang="en-US" sz="3200" b="0" i="0" u="none" strike="noStrike" cap="none" normalizeH="0" baseline="0" dirty="0" smtClean="0">
              <a:ln>
                <a:noFill/>
              </a:ln>
              <a:solidFill>
                <a:schemeClr val="tx1"/>
              </a:solidFill>
              <a:effectLst/>
              <a:cs typeface="Arial" pitchFamily="34" charset="0"/>
            </a:endParaRPr>
          </a:p>
        </p:txBody>
      </p:sp>
      <p:pic>
        <p:nvPicPr>
          <p:cNvPr id="32771" name="Picture 3"/>
          <p:cNvPicPr>
            <a:picLocks noChangeAspect="1" noChangeArrowheads="1"/>
          </p:cNvPicPr>
          <p:nvPr/>
        </p:nvPicPr>
        <p:blipFill rotWithShape="1">
          <a:blip r:embed="rId3" cstate="print"/>
          <a:srcRect l="17570" t="35035" r="18594" b="16667"/>
          <a:stretch/>
        </p:blipFill>
        <p:spPr bwMode="auto">
          <a:xfrm>
            <a:off x="381000" y="1524000"/>
            <a:ext cx="8382000" cy="5029200"/>
          </a:xfrm>
          <a:prstGeom prst="rect">
            <a:avLst/>
          </a:prstGeom>
          <a:noFill/>
          <a:ln w="9525">
            <a:noFill/>
            <a:miter lim="800000"/>
            <a:headEnd/>
            <a:tailEnd/>
          </a:ln>
        </p:spPr>
      </p:pic>
    </p:spTree>
  </p:cSld>
  <p:clrMapOvr>
    <a:masterClrMapping/>
  </p:clrMapOvr>
  <p:transition spd="slow">
    <p:push/>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p:cNvSpPr>
            <a:spLocks noChangeArrowheads="1"/>
          </p:cNvSpPr>
          <p:nvPr/>
        </p:nvSpPr>
        <p:spPr bwMode="auto">
          <a:xfrm>
            <a:off x="304800" y="896779"/>
            <a:ext cx="8458200"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Times New Roman" pitchFamily="18" charset="0"/>
              </a:rPr>
              <a:t>Notes on the BPP:</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Times New Roman" pitchFamily="18" charset="0"/>
              </a:rPr>
              <a:t>Your new best friend is the “*” key, which cancels an action</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Times New Roman" pitchFamily="18" charset="0"/>
              </a:rPr>
              <a:t>The device can be charged either through  the adaptor or while connected to the computer</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Times New Roman" pitchFamily="18" charset="0"/>
              </a:rPr>
              <a:t>In the latter case, when you first connect it, it is recognized as  a removable device- use the “Safely Remove Hardware” option but DO NOT disconnect it and it will charge</a:t>
            </a:r>
          </a:p>
        </p:txBody>
      </p:sp>
    </p:spTree>
  </p:cSld>
  <p:clrMapOvr>
    <a:masterClrMapping/>
  </p:clrMapOvr>
  <p:transition spd="slow">
    <p:push/>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p:cNvSpPr>
            <a:spLocks noChangeArrowheads="1"/>
          </p:cNvSpPr>
          <p:nvPr/>
        </p:nvSpPr>
        <p:spPr bwMode="auto">
          <a:xfrm>
            <a:off x="304800" y="1389221"/>
            <a:ext cx="8458200"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Times New Roman" pitchFamily="18" charset="0"/>
              </a:rPr>
              <a:t>The round Play/Stop key and the ↓ function as “Enter” keys</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Times New Roman" pitchFamily="18" charset="0"/>
              </a:rPr>
              <a:t>To find out what a key’s function/s is/are, press the “Menu” key for 5 seconds and then the key you want to learn about, deactivate by pressing the Menu key for 5 seconds again.</a:t>
            </a:r>
          </a:p>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Times New Roman" pitchFamily="18" charset="0"/>
                <a:cs typeface="Times New Roman" pitchFamily="18" charset="0"/>
              </a:rPr>
              <a:t>0 (zero) opens the User Guide; press again to exit</a:t>
            </a:r>
            <a:endParaRPr kumimoji="0" lang="en-US" sz="3200" b="0" i="0" u="none" strike="noStrike" cap="none" normalizeH="0" baseline="0" dirty="0" smtClean="0">
              <a:ln>
                <a:noFill/>
              </a:ln>
              <a:solidFill>
                <a:schemeClr val="tx1"/>
              </a:solidFill>
              <a:effectLst/>
              <a:cs typeface="Arial" pitchFamily="34" charset="0"/>
            </a:endParaRPr>
          </a:p>
        </p:txBody>
      </p:sp>
    </p:spTree>
  </p:cSld>
  <p:clrMapOvr>
    <a:masterClrMapping/>
  </p:clrMapOvr>
  <p:transition spd="slow">
    <p:push/>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685800"/>
            <a:ext cx="8610600" cy="5509200"/>
          </a:xfrm>
          <a:prstGeom prst="rect">
            <a:avLst/>
          </a:prstGeom>
        </p:spPr>
        <p:txBody>
          <a:bodyPr wrap="square">
            <a:spAutoFit/>
          </a:bodyPr>
          <a:lstStyle/>
          <a:p>
            <a:pPr>
              <a:buBlip>
                <a:blip r:embed="rId3"/>
              </a:buBlip>
            </a:pPr>
            <a:r>
              <a:rPr lang="en-US" sz="3200" dirty="0" smtClean="0"/>
              <a:t>How do you transfer files to it?</a:t>
            </a:r>
          </a:p>
          <a:p>
            <a:pPr>
              <a:buBlip>
                <a:blip r:embed="rId3"/>
              </a:buBlip>
            </a:pPr>
            <a:r>
              <a:rPr lang="en-US" sz="3200" dirty="0" smtClean="0"/>
              <a:t>Via the Book Transfer program- comes on CD or can be downloaded from APH </a:t>
            </a:r>
            <a:r>
              <a:rPr lang="en-US" sz="3200" u="sng" dirty="0" smtClean="0">
                <a:hlinkClick r:id="rId4"/>
              </a:rPr>
              <a:t>http://tech.aph.org/bt_info.htm</a:t>
            </a:r>
            <a:r>
              <a:rPr lang="en-US" sz="3200" dirty="0" smtClean="0"/>
              <a:t> </a:t>
            </a:r>
          </a:p>
          <a:p>
            <a:pPr>
              <a:buBlip>
                <a:blip r:embed="rId3"/>
              </a:buBlip>
            </a:pPr>
            <a:r>
              <a:rPr lang="en-US" sz="3200" dirty="0" smtClean="0"/>
              <a:t>Click on “Download PC Software.”</a:t>
            </a:r>
          </a:p>
          <a:p>
            <a:pPr>
              <a:buBlip>
                <a:blip r:embed="rId3"/>
              </a:buBlip>
            </a:pPr>
            <a:r>
              <a:rPr lang="en-US" sz="3200" dirty="0" smtClean="0"/>
              <a:t>You can simply connect the BPP with the long USB cable.</a:t>
            </a:r>
          </a:p>
          <a:p>
            <a:pPr>
              <a:buBlip>
                <a:blip r:embed="rId3"/>
              </a:buBlip>
            </a:pPr>
            <a:r>
              <a:rPr lang="en-US" sz="3200" dirty="0" smtClean="0"/>
              <a:t>It shows up as a removable drive.</a:t>
            </a:r>
          </a:p>
          <a:p>
            <a:pPr>
              <a:buBlip>
                <a:blip r:embed="rId3"/>
              </a:buBlip>
            </a:pPr>
            <a:r>
              <a:rPr lang="en-US" sz="3200" dirty="0" smtClean="0"/>
              <a:t>Copy &amp; paste files/folders using Windows Commands.</a:t>
            </a:r>
          </a:p>
          <a:p>
            <a:pPr>
              <a:buBlip>
                <a:blip r:embed="rId3"/>
              </a:buBlip>
            </a:pPr>
            <a:r>
              <a:rPr lang="en-US" sz="3200" dirty="0" smtClean="0"/>
              <a:t>Copy &amp; paste directly onto the SD card</a:t>
            </a:r>
          </a:p>
        </p:txBody>
      </p:sp>
    </p:spTree>
  </p:cSld>
  <p:clrMapOvr>
    <a:masterClrMapping/>
  </p:clrMapOvr>
  <p:transition spd="slow">
    <p:push/>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838200"/>
            <a:ext cx="8229600" cy="5562600"/>
          </a:xfrm>
        </p:spPr>
        <p:txBody>
          <a:bodyPr>
            <a:normAutofit fontScale="77500" lnSpcReduction="20000"/>
          </a:bodyPr>
          <a:lstStyle/>
          <a:p>
            <a:pPr>
              <a:buBlip>
                <a:blip r:embed="rId2"/>
              </a:buBlip>
            </a:pPr>
            <a:r>
              <a:rPr lang="en-US" sz="4100" dirty="0" smtClean="0"/>
              <a:t>If you don’t have a computer, you can use the shorter cable with a USB/travel/thumb/pen drive. </a:t>
            </a:r>
          </a:p>
          <a:p>
            <a:pPr>
              <a:buBlip>
                <a:blip r:embed="rId2"/>
              </a:buBlip>
            </a:pPr>
            <a:r>
              <a:rPr lang="en-US" sz="4100" dirty="0" smtClean="0"/>
              <a:t>After connecting the cable to both devices, turn the BPP on, press Title Key until it says “USB Media,” find the book by navigating with the left or right arrow, open the title, press Menu again, use the arrow keys again until you hear it say “Backup,” press “Enter,” after  confirmation message press enter. </a:t>
            </a:r>
          </a:p>
          <a:p>
            <a:pPr>
              <a:buBlip>
                <a:blip r:embed="rId2"/>
              </a:buBlip>
            </a:pPr>
            <a:r>
              <a:rPr lang="en-US" sz="4100" dirty="0" smtClean="0"/>
              <a:t>Remove device when done. </a:t>
            </a:r>
          </a:p>
          <a:p>
            <a:pPr>
              <a:buBlip>
                <a:blip r:embed="rId2"/>
              </a:buBlip>
            </a:pPr>
            <a:r>
              <a:rPr lang="en-US" sz="4100" dirty="0" smtClean="0"/>
              <a:t>BPP must be paused or off</a:t>
            </a:r>
          </a:p>
          <a:p>
            <a:pPr>
              <a:buBlip>
                <a:blip r:embed="rId2"/>
              </a:buBlip>
            </a:pPr>
            <a:r>
              <a:rPr lang="en-US" sz="4100" dirty="0" smtClean="0"/>
              <a:t>Don’t transfer .zip files!</a:t>
            </a:r>
          </a:p>
          <a:p>
            <a:endParaRPr lang="en-US" dirty="0"/>
          </a:p>
        </p:txBody>
      </p:sp>
    </p:spTree>
  </p:cSld>
  <p:clrMapOvr>
    <a:masterClrMapping/>
  </p:clrMapOvr>
  <p:transition spd="slow">
    <p:push/>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762000"/>
            <a:ext cx="8763000" cy="6247864"/>
          </a:xfrm>
          <a:prstGeom prst="rect">
            <a:avLst/>
          </a:prstGeom>
          <a:noFill/>
        </p:spPr>
        <p:txBody>
          <a:bodyPr wrap="square" rtlCol="0">
            <a:spAutoFit/>
          </a:bodyPr>
          <a:lstStyle/>
          <a:p>
            <a:pPr>
              <a:buBlip>
                <a:blip r:embed="rId2"/>
              </a:buBlip>
            </a:pPr>
            <a:r>
              <a:rPr lang="en-US" sz="3200" dirty="0" smtClean="0"/>
              <a:t>Another device that can be used to access Bookshare materials is the Victor Reader Stream  (not available with Quota Funds)</a:t>
            </a:r>
          </a:p>
          <a:p>
            <a:pPr>
              <a:buBlip>
                <a:blip r:embed="rId2"/>
              </a:buBlip>
            </a:pPr>
            <a:r>
              <a:rPr lang="en-US" sz="3200" dirty="0" smtClean="0"/>
              <a:t>This device, in my opinion, is a bit more complex to operate, although it has some additional capabilities, such as being able to connect a </a:t>
            </a:r>
            <a:r>
              <a:rPr lang="en-US" sz="3200" dirty="0" err="1" smtClean="0"/>
              <a:t>cd</a:t>
            </a:r>
            <a:r>
              <a:rPr lang="en-US" sz="3200" dirty="0" smtClean="0"/>
              <a:t> player or NLS (National Library Service) cartridge to it.</a:t>
            </a:r>
          </a:p>
          <a:p>
            <a:pPr>
              <a:buBlip>
                <a:blip r:embed="rId2"/>
              </a:buBlip>
            </a:pPr>
            <a:r>
              <a:rPr lang="en-US" sz="3200" dirty="0" smtClean="0"/>
              <a:t>Here is a description:</a:t>
            </a:r>
          </a:p>
          <a:p>
            <a:pPr>
              <a:buBlip>
                <a:blip r:embed="rId2"/>
              </a:buBlip>
            </a:pPr>
            <a:r>
              <a:rPr lang="en-US" sz="3200" dirty="0" smtClean="0">
                <a:hlinkClick r:id="rId3"/>
              </a:rPr>
              <a:t>http://www.youtube.com/watch?v=N2r8kf6VVlk&amp;feature=related</a:t>
            </a:r>
            <a:endParaRPr lang="en-US" sz="3200" dirty="0" smtClean="0"/>
          </a:p>
          <a:p>
            <a:pPr>
              <a:buBlip>
                <a:blip r:embed="rId2"/>
              </a:buBlip>
            </a:pPr>
            <a:endParaRPr lang="en-US" sz="2400" dirty="0" smtClean="0"/>
          </a:p>
          <a:p>
            <a:r>
              <a:rPr lang="en-US" sz="2400" dirty="0" smtClean="0"/>
              <a:t> </a:t>
            </a:r>
            <a:endParaRPr lang="en-US" sz="2400" dirty="0"/>
          </a:p>
        </p:txBody>
      </p:sp>
    </p:spTree>
  </p:cSld>
  <p:clrMapOvr>
    <a:masterClrMapping/>
  </p:clrMapOvr>
  <p:transition spd="slow">
    <p:push/>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thoughts…</a:t>
            </a:r>
            <a:endParaRPr 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6172200" y="3733800"/>
            <a:ext cx="2409825" cy="2895600"/>
          </a:xfrm>
          <a:prstGeom prst="rect">
            <a:avLst/>
          </a:prstGeom>
          <a:noFill/>
          <a:ln w="9525">
            <a:noFill/>
            <a:miter lim="800000"/>
            <a:headEnd/>
            <a:tailEnd/>
          </a:ln>
        </p:spPr>
      </p:pic>
      <p:sp>
        <p:nvSpPr>
          <p:cNvPr id="6" name="Rectangle 5"/>
          <p:cNvSpPr/>
          <p:nvPr/>
        </p:nvSpPr>
        <p:spPr>
          <a:xfrm>
            <a:off x="533400" y="1905000"/>
            <a:ext cx="8153400" cy="1815882"/>
          </a:xfrm>
          <a:prstGeom prst="rect">
            <a:avLst/>
          </a:prstGeom>
        </p:spPr>
        <p:txBody>
          <a:bodyPr wrap="square">
            <a:spAutoFit/>
          </a:bodyPr>
          <a:lstStyle/>
          <a:p>
            <a:r>
              <a:rPr lang="en-US" sz="2800" dirty="0" smtClean="0"/>
              <a:t>Not only do you want to learn how to do this for your students, BUT ...</a:t>
            </a:r>
          </a:p>
          <a:p>
            <a:r>
              <a:rPr lang="en-US" sz="2800" dirty="0" smtClean="0"/>
              <a:t>they need to be </a:t>
            </a:r>
            <a:r>
              <a:rPr lang="en-US" sz="2800" b="1" dirty="0" smtClean="0"/>
              <a:t>empowered</a:t>
            </a:r>
            <a:r>
              <a:rPr lang="en-US" sz="2800" dirty="0" smtClean="0"/>
              <a:t> to do be able to do this for </a:t>
            </a:r>
            <a:r>
              <a:rPr lang="en-US" sz="2800" b="1" dirty="0" smtClean="0"/>
              <a:t>themselves</a:t>
            </a:r>
            <a:r>
              <a:rPr lang="en-US" sz="2800" dirty="0" smtClean="0"/>
              <a:t>!</a:t>
            </a:r>
            <a:endParaRPr lang="en-US" sz="2800" dirty="0"/>
          </a:p>
        </p:txBody>
      </p:sp>
      <p:pic>
        <p:nvPicPr>
          <p:cNvPr id="1029" name="Picture 5" descr="https://lh4.googleusercontent.com/sES6yn_yn4c-uOwhx7z08oOO1ZDCz6_JNAl48oFGAORpVreixYosuQsUffs7FE3GtxTAZ3mOYkEE98srMzrZPEdjdbnSTosKHn9PmsX4cII-hYgg4gHT4-Aa3TI"/>
          <p:cNvPicPr>
            <a:picLocks noChangeAspect="1" noChangeArrowheads="1"/>
          </p:cNvPicPr>
          <p:nvPr/>
        </p:nvPicPr>
        <p:blipFill>
          <a:blip r:embed="rId3" cstate="print"/>
          <a:srcRect/>
          <a:stretch>
            <a:fillRect/>
          </a:stretch>
        </p:blipFill>
        <p:spPr bwMode="auto">
          <a:xfrm>
            <a:off x="1447800" y="3886200"/>
            <a:ext cx="1828800" cy="2438400"/>
          </a:xfrm>
          <a:prstGeom prst="rect">
            <a:avLst/>
          </a:prstGeom>
          <a:noFill/>
        </p:spPr>
      </p:pic>
      <p:sp>
        <p:nvSpPr>
          <p:cNvPr id="11" name="TextBox 10"/>
          <p:cNvSpPr txBox="1"/>
          <p:nvPr/>
        </p:nvSpPr>
        <p:spPr>
          <a:xfrm>
            <a:off x="6400800" y="4648200"/>
            <a:ext cx="1295400" cy="646331"/>
          </a:xfrm>
          <a:prstGeom prst="rect">
            <a:avLst/>
          </a:prstGeom>
          <a:noFill/>
        </p:spPr>
        <p:txBody>
          <a:bodyPr wrap="square" rtlCol="0">
            <a:spAutoFit/>
          </a:bodyPr>
          <a:lstStyle/>
          <a:p>
            <a:r>
              <a:rPr lang="en-US" sz="1200" b="1" dirty="0" smtClean="0"/>
              <a:t>Declaration </a:t>
            </a:r>
          </a:p>
          <a:p>
            <a:r>
              <a:rPr lang="en-US" sz="1200" b="1" dirty="0" smtClean="0"/>
              <a:t>of Independence</a:t>
            </a:r>
            <a:endParaRPr lang="en-US" sz="1200" b="1" dirty="0"/>
          </a:p>
        </p:txBody>
      </p:sp>
    </p:spTree>
  </p:cSld>
  <p:clrMapOvr>
    <a:masterClrMapping/>
  </p:clrMapOvr>
  <p:transition spd="slow">
    <p:push/>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838200"/>
            <a:ext cx="8991600" cy="5755422"/>
          </a:xfrm>
          <a:prstGeom prst="rect">
            <a:avLst/>
          </a:prstGeom>
          <a:noFill/>
        </p:spPr>
        <p:txBody>
          <a:bodyPr wrap="square" rtlCol="0">
            <a:spAutoFit/>
          </a:bodyPr>
          <a:lstStyle/>
          <a:p>
            <a:pPr>
              <a:buBlip>
                <a:blip r:embed="rId2"/>
              </a:buBlip>
            </a:pPr>
            <a:r>
              <a:rPr lang="en-US" sz="3200" dirty="0" smtClean="0"/>
              <a:t>This concludes the Digital Device Bunch presentation </a:t>
            </a:r>
          </a:p>
          <a:p>
            <a:pPr>
              <a:buBlip>
                <a:blip r:embed="rId2"/>
              </a:buBlip>
            </a:pPr>
            <a:r>
              <a:rPr lang="en-US" sz="3200" dirty="0" smtClean="0"/>
              <a:t>Aside from the resource spreadsheet, all other materials were found online.</a:t>
            </a:r>
          </a:p>
          <a:p>
            <a:pPr>
              <a:buBlip>
                <a:blip r:embed="rId2"/>
              </a:buBlip>
            </a:pPr>
            <a:r>
              <a:rPr lang="en-US" sz="3200" dirty="0" smtClean="0">
                <a:hlinkClick r:id="rId3"/>
              </a:rPr>
              <a:t>www.aph.org</a:t>
            </a:r>
            <a:endParaRPr lang="en-US" sz="3200" dirty="0" smtClean="0"/>
          </a:p>
          <a:p>
            <a:pPr>
              <a:buBlip>
                <a:blip r:embed="rId2"/>
              </a:buBlip>
            </a:pPr>
            <a:r>
              <a:rPr lang="en-US" sz="3200" dirty="0" smtClean="0">
                <a:hlinkClick r:id="rId4"/>
              </a:rPr>
              <a:t>www.bookshare.org</a:t>
            </a:r>
            <a:endParaRPr lang="en-US" sz="3200" dirty="0" smtClean="0"/>
          </a:p>
          <a:p>
            <a:pPr>
              <a:buBlip>
                <a:blip r:embed="rId2"/>
              </a:buBlip>
            </a:pPr>
            <a:r>
              <a:rPr lang="en-US" sz="3200" dirty="0" smtClean="0">
                <a:hlinkClick r:id="rId5"/>
              </a:rPr>
              <a:t>www.youtube.com</a:t>
            </a:r>
            <a:endParaRPr lang="en-US" sz="3200" dirty="0" smtClean="0"/>
          </a:p>
          <a:p>
            <a:pPr>
              <a:buBlip>
                <a:blip r:embed="rId2"/>
              </a:buBlip>
            </a:pPr>
            <a:r>
              <a:rPr lang="en-US" sz="3200" dirty="0" smtClean="0">
                <a:hlinkClick r:id="rId6"/>
              </a:rPr>
              <a:t>http://www.apple.com/accessibility/ipad/</a:t>
            </a:r>
          </a:p>
          <a:p>
            <a:r>
              <a:rPr lang="en-US" sz="3200" dirty="0" smtClean="0">
                <a:hlinkClick r:id="rId6"/>
              </a:rPr>
              <a:t>vision.html</a:t>
            </a:r>
            <a:endParaRPr lang="en-US" sz="3200" dirty="0" smtClean="0"/>
          </a:p>
          <a:p>
            <a:pPr>
              <a:buBlip>
                <a:blip r:embed="rId2"/>
              </a:buBlip>
            </a:pPr>
            <a:r>
              <a:rPr lang="en-US" sz="3200" dirty="0" smtClean="0"/>
              <a:t>Thank you all for your time and attention!</a:t>
            </a:r>
          </a:p>
          <a:p>
            <a:pPr>
              <a:buBlip>
                <a:blip r:embed="rId2"/>
              </a:buBlip>
            </a:pPr>
            <a:endParaRPr lang="en-US" sz="2400" dirty="0" smtClean="0"/>
          </a:p>
          <a:p>
            <a:endParaRPr lang="en-US" sz="2400" dirty="0"/>
          </a:p>
        </p:txBody>
      </p:sp>
    </p:spTree>
  </p:cSld>
  <p:clrMapOvr>
    <a:masterClrMapping/>
  </p:clrMapOvr>
  <p:transition spd="slow">
    <p:push/>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295400" y="487025"/>
            <a:ext cx="7543800"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There's a website</a:t>
            </a:r>
            <a:b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And it's called Bookshare</a:t>
            </a:r>
            <a:b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You can log in when you need something to read</a:t>
            </a:r>
            <a:b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They've got fiction and non-fiction, even best-sellers</a:t>
            </a:r>
            <a:b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And best of all it's free.</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So go to Bookshare</a:t>
            </a:r>
            <a:b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For a subscription</a:t>
            </a:r>
            <a:b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Either individual or through your school</a:t>
            </a:r>
            <a:b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For access to Braille files, audio and print</a:t>
            </a:r>
            <a:b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Bookshare is really cool!</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1"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Chorus</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r>
            <a:b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You must admit</a:t>
            </a:r>
            <a:b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Your needs will fit</a:t>
            </a:r>
            <a:b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Be a member and become more literate!</a:t>
            </a:r>
            <a:b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More literate!</a:t>
            </a:r>
            <a:b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Bookshare does fit!</a:t>
            </a:r>
            <a:b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Be a member and become more literate!</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SUNP0002.WAV">
            <a:hlinkClick r:id="" action="ppaction://media"/>
          </p:cNvPr>
          <p:cNvPicPr>
            <a:picLocks noRot="1" noChangeAspect="1"/>
          </p:cNvPicPr>
          <p:nvPr>
            <a:audioFile r:link="rId1"/>
          </p:nvPr>
        </p:nvPicPr>
        <p:blipFill>
          <a:blip r:embed="rId3" cstate="print"/>
          <a:stretch>
            <a:fillRect/>
          </a:stretch>
        </p:blipFill>
        <p:spPr>
          <a:xfrm>
            <a:off x="7467600" y="3505200"/>
            <a:ext cx="304800" cy="304800"/>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719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990600"/>
            <a:ext cx="8534400" cy="4031873"/>
          </a:xfrm>
          <a:prstGeom prst="rect">
            <a:avLst/>
          </a:prstGeom>
        </p:spPr>
        <p:txBody>
          <a:bodyPr wrap="square">
            <a:spAutoFit/>
          </a:bodyPr>
          <a:lstStyle/>
          <a:p>
            <a:pPr>
              <a:buBlip>
                <a:blip r:embed="rId2"/>
              </a:buBlip>
            </a:pPr>
            <a:r>
              <a:rPr lang="en-US" sz="3200" dirty="0" smtClean="0"/>
              <a:t>Selecting a category will enable you to view a list of materials for that topic.</a:t>
            </a:r>
          </a:p>
          <a:p>
            <a:pPr>
              <a:buBlip>
                <a:blip r:embed="rId2"/>
              </a:buBlip>
            </a:pPr>
            <a:r>
              <a:rPr lang="en-US" sz="3200" dirty="0" smtClean="0"/>
              <a:t>To see a list of the most frequently downloaded books, go back to Browse and select Most Frequently Downloaded Books.</a:t>
            </a:r>
          </a:p>
          <a:p>
            <a:pPr>
              <a:buBlip>
                <a:blip r:embed="rId2"/>
              </a:buBlip>
            </a:pPr>
            <a:r>
              <a:rPr lang="en-US" sz="3200" dirty="0" smtClean="0"/>
              <a:t>The NIMAC Books category provides a means for searching both Bookshare and the National Instructional Materials Access Center.</a:t>
            </a:r>
            <a:endParaRPr lang="en-US" sz="3200" dirty="0"/>
          </a:p>
        </p:txBody>
      </p:sp>
    </p:spTree>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023640"/>
            <a:ext cx="8534400" cy="4462760"/>
          </a:xfrm>
          <a:prstGeom prst="rect">
            <a:avLst/>
          </a:prstGeom>
        </p:spPr>
        <p:txBody>
          <a:bodyPr wrap="square">
            <a:spAutoFit/>
          </a:bodyPr>
          <a:lstStyle/>
          <a:p>
            <a:pPr>
              <a:buBlip>
                <a:blip r:embed="rId2"/>
              </a:buBlip>
            </a:pPr>
            <a:r>
              <a:rPr lang="en-US" sz="3200" dirty="0" smtClean="0"/>
              <a:t>NIMAC materials have to be requested if not already on Bookshare.</a:t>
            </a:r>
          </a:p>
          <a:p>
            <a:pPr>
              <a:buBlip>
                <a:blip r:embed="rId2"/>
              </a:buBlip>
            </a:pPr>
            <a:r>
              <a:rPr lang="en-US" sz="3200" dirty="0" smtClean="0"/>
              <a:t>Bookshare recommends that you reference the learning guide entitled “How Do I Get Textbooks?”</a:t>
            </a:r>
          </a:p>
          <a:p>
            <a:pPr>
              <a:buBlip>
                <a:blip r:embed="rId2"/>
              </a:buBlip>
            </a:pPr>
            <a:r>
              <a:rPr lang="en-US" sz="3200" dirty="0" smtClean="0"/>
              <a:t>You can use the link below to log a request:</a:t>
            </a:r>
          </a:p>
          <a:p>
            <a:r>
              <a:rPr lang="en-US" sz="3200" dirty="0" smtClean="0">
                <a:hlinkClick r:id="rId3"/>
              </a:rPr>
              <a:t>https://www.bookshare.org/portal/solution/nimac-request-nonauthorized-state</a:t>
            </a:r>
            <a:endParaRPr lang="en-US" sz="3200" dirty="0" smtClean="0"/>
          </a:p>
          <a:p>
            <a:pPr>
              <a:buBlip>
                <a:blip r:embed="rId2"/>
              </a:buBlip>
            </a:pPr>
            <a:endParaRPr lang="en-US" sz="2800" dirty="0"/>
          </a:p>
        </p:txBody>
      </p:sp>
    </p:spTree>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381000" y="624245"/>
            <a:ext cx="8534400" cy="1354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Cambria" pitchFamily="18" charset="0"/>
                <a:cs typeface="Times New Roman" pitchFamily="18" charset="0"/>
              </a:rPr>
              <a:t>The Special Collections category has 3 subsections.  General Collections:</a:t>
            </a:r>
            <a:endParaRPr kumimoji="0" lang="en-US" sz="32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4817" name="Picture 1"/>
          <p:cNvPicPr>
            <a:picLocks noChangeAspect="1" noChangeArrowheads="1"/>
          </p:cNvPicPr>
          <p:nvPr/>
        </p:nvPicPr>
        <p:blipFill>
          <a:blip r:embed="rId3" cstate="print"/>
          <a:srcRect l="11623" t="16209" r="12343" b="14464"/>
          <a:stretch>
            <a:fillRect/>
          </a:stretch>
        </p:blipFill>
        <p:spPr bwMode="auto">
          <a:xfrm>
            <a:off x="304800" y="1676400"/>
            <a:ext cx="8648426" cy="4800600"/>
          </a:xfrm>
          <a:prstGeom prst="rect">
            <a:avLst/>
          </a:prstGeom>
          <a:noFill/>
        </p:spPr>
      </p:pic>
    </p:spTree>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228600" y="760513"/>
            <a:ext cx="8458200" cy="8617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Blip>
                <a:blip r:embed="rId2"/>
              </a:buBlip>
              <a:tabLst/>
            </a:pPr>
            <a:r>
              <a:rPr kumimoji="0" lang="en-US" sz="3200" b="0" i="0" u="none" strike="noStrike" cap="none" normalizeH="0" baseline="0" dirty="0" smtClean="0">
                <a:ln>
                  <a:noFill/>
                </a:ln>
                <a:solidFill>
                  <a:schemeClr val="tx1"/>
                </a:solidFill>
                <a:effectLst/>
                <a:ea typeface="Cambria" pitchFamily="18" charset="0"/>
                <a:cs typeface="Times New Roman" pitchFamily="18" charset="0"/>
              </a:rPr>
              <a:t>Children’s Collections:</a:t>
            </a:r>
            <a:endParaRPr kumimoji="0" lang="en-US" sz="32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6865" name="Picture 1"/>
          <p:cNvPicPr>
            <a:picLocks noChangeAspect="1" noChangeArrowheads="1"/>
          </p:cNvPicPr>
          <p:nvPr/>
        </p:nvPicPr>
        <p:blipFill>
          <a:blip r:embed="rId3" cstate="print"/>
          <a:srcRect l="11220" t="10474" r="12622" b="28429"/>
          <a:stretch>
            <a:fillRect/>
          </a:stretch>
        </p:blipFill>
        <p:spPr bwMode="auto">
          <a:xfrm>
            <a:off x="228601" y="1295400"/>
            <a:ext cx="8686800" cy="5334000"/>
          </a:xfrm>
          <a:prstGeom prst="rect">
            <a:avLst/>
          </a:prstGeom>
          <a:noFill/>
        </p:spPr>
      </p:pic>
    </p:spTree>
  </p:cSld>
  <p:clrMapOvr>
    <a:masterClrMapping/>
  </p:clrMapOvr>
  <p:transition spd="slow">
    <p:push/>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fault Theme">
  <a:themeElements>
    <a:clrScheme name="Custom 1">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01303D"/>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762</TotalTime>
  <Words>2259</Words>
  <Application>Microsoft Office PowerPoint</Application>
  <PresentationFormat>On-screen Show (4:3)</PresentationFormat>
  <Paragraphs>186</Paragraphs>
  <Slides>57</Slides>
  <Notes>6</Notes>
  <HiddenSlides>0</HiddenSlides>
  <MMClips>1</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Default Theme</vt:lpstr>
      <vt:lpstr>Digital Device Bunch Access to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Final thoughts…</vt:lpstr>
      <vt:lpstr>Slide 56</vt:lpstr>
      <vt:lpstr>Slide 57</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Accessing Digital Text</dc:title>
  <dc:creator>Jill</dc:creator>
  <cp:lastModifiedBy>Kay Ratzlaff</cp:lastModifiedBy>
  <cp:revision>67</cp:revision>
  <dcterms:created xsi:type="dcterms:W3CDTF">2012-09-11T23:39:42Z</dcterms:created>
  <dcterms:modified xsi:type="dcterms:W3CDTF">2012-12-04T03:16:05Z</dcterms:modified>
</cp:coreProperties>
</file>